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282" r:id="rId3"/>
    <p:sldId id="343" r:id="rId4"/>
    <p:sldId id="345" r:id="rId5"/>
    <p:sldId id="258" r:id="rId6"/>
    <p:sldId id="286" r:id="rId7"/>
    <p:sldId id="291" r:id="rId8"/>
    <p:sldId id="292" r:id="rId9"/>
    <p:sldId id="293" r:id="rId10"/>
    <p:sldId id="294" r:id="rId11"/>
    <p:sldId id="295" r:id="rId12"/>
    <p:sldId id="296" r:id="rId13"/>
    <p:sldId id="297" r:id="rId14"/>
    <p:sldId id="299" r:id="rId15"/>
    <p:sldId id="300" r:id="rId16"/>
    <p:sldId id="302" r:id="rId17"/>
    <p:sldId id="303" r:id="rId18"/>
    <p:sldId id="304" r:id="rId19"/>
    <p:sldId id="305" r:id="rId20"/>
    <p:sldId id="306" r:id="rId21"/>
    <p:sldId id="308" r:id="rId22"/>
    <p:sldId id="309" r:id="rId23"/>
    <p:sldId id="310" r:id="rId24"/>
    <p:sldId id="288" r:id="rId25"/>
    <p:sldId id="331" r:id="rId26"/>
    <p:sldId id="260" r:id="rId27"/>
    <p:sldId id="261" r:id="rId28"/>
    <p:sldId id="284" r:id="rId29"/>
    <p:sldId id="265" r:id="rId30"/>
    <p:sldId id="273" r:id="rId31"/>
    <p:sldId id="313" r:id="rId32"/>
    <p:sldId id="274" r:id="rId33"/>
    <p:sldId id="276" r:id="rId34"/>
    <p:sldId id="290" r:id="rId35"/>
    <p:sldId id="278" r:id="rId36"/>
    <p:sldId id="277" r:id="rId37"/>
    <p:sldId id="280" r:id="rId38"/>
    <p:sldId id="281" r:id="rId39"/>
    <p:sldId id="332" r:id="rId40"/>
    <p:sldId id="333" r:id="rId41"/>
    <p:sldId id="334" r:id="rId42"/>
    <p:sldId id="315" r:id="rId43"/>
    <p:sldId id="316" r:id="rId44"/>
    <p:sldId id="321" r:id="rId45"/>
    <p:sldId id="317" r:id="rId46"/>
    <p:sldId id="320" r:id="rId47"/>
    <p:sldId id="318" r:id="rId48"/>
    <p:sldId id="324" r:id="rId49"/>
    <p:sldId id="326" r:id="rId50"/>
    <p:sldId id="327" r:id="rId51"/>
    <p:sldId id="346" r:id="rId52"/>
    <p:sldId id="344" r:id="rId53"/>
    <p:sldId id="329" r:id="rId54"/>
    <p:sldId id="336" r:id="rId55"/>
    <p:sldId id="337" r:id="rId56"/>
    <p:sldId id="338" r:id="rId57"/>
    <p:sldId id="339" r:id="rId58"/>
    <p:sldId id="340" r:id="rId59"/>
    <p:sldId id="341" r:id="rId60"/>
    <p:sldId id="342" r:id="rId6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00"/>
    <a:srgbClr val="00FF00"/>
    <a:srgbClr val="D09E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p:cViewPr varScale="1">
        <p:scale>
          <a:sx n="83" d="100"/>
          <a:sy n="83" d="100"/>
        </p:scale>
        <p:origin x="-942" y="-2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36"/>
    </p:cViewPr>
  </p:sorterViewPr>
  <p:notesViewPr>
    <p:cSldViewPr>
      <p:cViewPr varScale="1">
        <p:scale>
          <a:sx n="53" d="100"/>
          <a:sy n="53" d="100"/>
        </p:scale>
        <p:origin x="-2868"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08FDC6-29C2-4377-AFCA-61CDF97FBD77}" type="datetimeFigureOut">
              <a:rPr lang="pl-PL" smtClean="0"/>
              <a:pPr/>
              <a:t>2013-04-05</a:t>
            </a:fld>
            <a:endParaRPr lang="pl-PL"/>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056797-B3F8-4836-9C60-6C9DA9DD9892}" type="slidenum">
              <a:rPr lang="pl-PL" smtClean="0"/>
              <a:pPr/>
              <a:t>‹#›</a:t>
            </a:fld>
            <a:endParaRPr 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7456BD-E0BD-43B5-A90A-4E031B65F57A}" type="datetimeFigureOut">
              <a:rPr lang="pl-PL" smtClean="0"/>
              <a:pPr/>
              <a:t>2013-04-05</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20FD34-644C-4E59-B65E-0F7213FB95C4}"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8720FD34-644C-4E59-B65E-0F7213FB95C4}" type="slidenum">
              <a:rPr lang="pl-PL" smtClean="0"/>
              <a:pPr/>
              <a:t>32</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6610E1A-1C12-4603-8ECE-F894498046C4}" type="slidenum">
              <a:rPr lang="pl-PL" smtClean="0"/>
              <a:pPr/>
              <a:t>39</a:t>
            </a:fld>
            <a:endParaRPr lang="pl-PL"/>
          </a:p>
        </p:txBody>
      </p:sp>
    </p:spTree>
    <p:extLst>
      <p:ext uri="{BB962C8B-B14F-4D97-AF65-F5344CB8AC3E}">
        <p14:creationId xmlns="" xmlns:p14="http://schemas.microsoft.com/office/powerpoint/2010/main" val="77858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51486E71-568E-40E5-89EA-438425AB9FBB}" type="datetimeFigureOut">
              <a:rPr lang="pl-PL" smtClean="0"/>
              <a:pPr/>
              <a:t>2013-04-05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5E87A2C-EE24-4CB2-8031-708C1C8FCC22}" type="slidenum">
              <a:rPr lang="pl-PL" smtClean="0"/>
              <a:pPr/>
              <a:t>‹#›</a:t>
            </a:fld>
            <a:endParaRPr lang="pl-PL"/>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86E71-568E-40E5-89EA-438425AB9FBB}" type="datetimeFigureOut">
              <a:rPr lang="pl-PL" smtClean="0"/>
              <a:pPr/>
              <a:t>2013-04-05</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87A2C-EE24-4CB2-8031-708C1C8FCC22}"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wywiad%20Kot.m4v" TargetMode="Externa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2.xml"/><Relationship Id="rId7" Type="http://schemas.openxmlformats.org/officeDocument/2006/relationships/slide" Target="slide18.xml"/><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15.xml"/><Relationship Id="rId4" Type="http://schemas.openxmlformats.org/officeDocument/2006/relationships/slide" Target="slide13.xml"/><Relationship Id="rId9" Type="http://schemas.openxmlformats.org/officeDocument/2006/relationships/slide" Target="slide22.xml"/></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VIDEO0025.3gp" TargetMode="Externa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3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5.xml"/><Relationship Id="rId18" Type="http://schemas.openxmlformats.org/officeDocument/2006/relationships/slide" Target="slide3.xml"/><Relationship Id="rId3" Type="http://schemas.openxmlformats.org/officeDocument/2006/relationships/slide" Target="slide25.xml"/><Relationship Id="rId7" Type="http://schemas.openxmlformats.org/officeDocument/2006/relationships/slide" Target="slide35.xml"/><Relationship Id="rId12" Type="http://schemas.openxmlformats.org/officeDocument/2006/relationships/slide" Target="slide43.xml"/><Relationship Id="rId17" Type="http://schemas.openxmlformats.org/officeDocument/2006/relationships/slide" Target="slide53.xml"/><Relationship Id="rId2" Type="http://schemas.openxmlformats.org/officeDocument/2006/relationships/slide" Target="slide24.xml"/><Relationship Id="rId16" Type="http://schemas.openxmlformats.org/officeDocument/2006/relationships/slide" Target="slide51.xml"/><Relationship Id="rId1" Type="http://schemas.openxmlformats.org/officeDocument/2006/relationships/slideLayout" Target="../slideLayouts/slideLayout7.xml"/><Relationship Id="rId6" Type="http://schemas.openxmlformats.org/officeDocument/2006/relationships/slide" Target="slide32.xml"/><Relationship Id="rId11" Type="http://schemas.openxmlformats.org/officeDocument/2006/relationships/slide" Target="slide42.xml"/><Relationship Id="rId5" Type="http://schemas.openxmlformats.org/officeDocument/2006/relationships/slide" Target="slide27.xml"/><Relationship Id="rId15" Type="http://schemas.openxmlformats.org/officeDocument/2006/relationships/slide" Target="slide49.xml"/><Relationship Id="rId10" Type="http://schemas.openxmlformats.org/officeDocument/2006/relationships/slide" Target="slide40.xml"/><Relationship Id="rId4" Type="http://schemas.openxmlformats.org/officeDocument/2006/relationships/slide" Target="slide26.xml"/><Relationship Id="rId9" Type="http://schemas.openxmlformats.org/officeDocument/2006/relationships/slide" Target="slide39.xml"/><Relationship Id="rId14" Type="http://schemas.openxmlformats.org/officeDocument/2006/relationships/slide" Target="slide4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ZST%202013%20480%20na%20272.m4v" TargetMode="Externa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slide" Target="slide3.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755576" y="188640"/>
            <a:ext cx="7772400" cy="3522693"/>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pl-PL" sz="3200" dirty="0" smtClean="0"/>
              <a:t/>
            </a:r>
            <a:br>
              <a:rPr lang="pl-PL" sz="3200" dirty="0" smtClean="0"/>
            </a:br>
            <a:r>
              <a:rPr lang="pl-PL" sz="6000" b="1" i="1" dirty="0" smtClean="0">
                <a:solidFill>
                  <a:srgbClr val="FFC000"/>
                </a:solidFill>
                <a:effectLst>
                  <a:outerShdw blurRad="38100" dist="38100" dir="2700000" algn="tl">
                    <a:srgbClr val="000000">
                      <a:alpha val="43137"/>
                    </a:srgbClr>
                  </a:outerShdw>
                </a:effectLst>
                <a:latin typeface="Bookman Old Style" pitchFamily="18" charset="0"/>
              </a:rPr>
              <a:t>Praca konkursowa </a:t>
            </a:r>
            <a:br>
              <a:rPr lang="pl-PL" sz="6000" b="1" i="1" dirty="0" smtClean="0">
                <a:solidFill>
                  <a:srgbClr val="FFC000"/>
                </a:solidFill>
                <a:effectLst>
                  <a:outerShdw blurRad="38100" dist="38100" dir="2700000" algn="tl">
                    <a:srgbClr val="000000">
                      <a:alpha val="43137"/>
                    </a:srgbClr>
                  </a:outerShdw>
                </a:effectLst>
                <a:latin typeface="Bookman Old Style" pitchFamily="18" charset="0"/>
              </a:rPr>
            </a:br>
            <a:r>
              <a:rPr lang="pl-PL" i="1" dirty="0" smtClean="0">
                <a:effectLst>
                  <a:outerShdw blurRad="38100" dist="38100" dir="2700000" algn="tl">
                    <a:srgbClr val="000000">
                      <a:alpha val="43137"/>
                    </a:srgbClr>
                  </a:outerShdw>
                </a:effectLst>
              </a:rPr>
              <a:t/>
            </a:r>
            <a:br>
              <a:rPr lang="pl-PL" i="1" dirty="0" smtClean="0">
                <a:effectLst>
                  <a:outerShdw blurRad="38100" dist="38100" dir="2700000" algn="tl">
                    <a:srgbClr val="000000">
                      <a:alpha val="43137"/>
                    </a:srgbClr>
                  </a:outerShdw>
                </a:effectLst>
              </a:rPr>
            </a:br>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,,Odnawialne źródła energii wokół naszej szkoły”</a:t>
            </a:r>
            <a:br>
              <a:rPr lang="pl-PL" sz="4000" b="1" i="1" dirty="0" smtClean="0">
                <a:solidFill>
                  <a:srgbClr val="FFC000"/>
                </a:solidFill>
                <a:effectLst>
                  <a:outerShdw blurRad="38100" dist="38100" dir="2700000" algn="tl">
                    <a:srgbClr val="000000">
                      <a:alpha val="43137"/>
                    </a:srgbClr>
                  </a:outerShdw>
                </a:effectLst>
                <a:latin typeface="Bookman Old Style" pitchFamily="18" charset="0"/>
              </a:rPr>
            </a:br>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
            </a:r>
            <a:br>
              <a:rPr lang="pl-PL" sz="4000" b="1" i="1" dirty="0" smtClean="0">
                <a:solidFill>
                  <a:srgbClr val="FFC000"/>
                </a:solidFill>
                <a:effectLst>
                  <a:outerShdw blurRad="38100" dist="38100" dir="2700000" algn="tl">
                    <a:srgbClr val="000000">
                      <a:alpha val="43137"/>
                    </a:srgbClr>
                  </a:outerShdw>
                </a:effectLst>
                <a:latin typeface="Bookman Old Style" pitchFamily="18" charset="0"/>
              </a:rPr>
            </a:br>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„Droga do źródeł”</a:t>
            </a:r>
            <a:endParaRPr lang="pl-PL" sz="4000" b="1" i="1" dirty="0">
              <a:solidFill>
                <a:srgbClr val="FFC000"/>
              </a:solidFill>
              <a:effectLst>
                <a:outerShdw blurRad="38100" dist="38100" dir="2700000" algn="tl">
                  <a:srgbClr val="000000">
                    <a:alpha val="43137"/>
                  </a:srgbClr>
                </a:outerShdw>
              </a:effectLst>
              <a:latin typeface="Bookman Old Style" pitchFamily="18" charset="0"/>
            </a:endParaRPr>
          </a:p>
        </p:txBody>
      </p:sp>
      <p:pic>
        <p:nvPicPr>
          <p:cNvPr id="4" name="Obraz 3" descr="08b3d92760fce8db0f7be3ec5ca1d01a.jpg"/>
          <p:cNvPicPr>
            <a:picLocks noChangeAspect="1"/>
          </p:cNvPicPr>
          <p:nvPr/>
        </p:nvPicPr>
        <p:blipFill>
          <a:blip r:embed="rId2" cstate="print"/>
          <a:stretch>
            <a:fillRect/>
          </a:stretch>
        </p:blipFill>
        <p:spPr>
          <a:xfrm>
            <a:off x="2267744" y="4077072"/>
            <a:ext cx="4429156" cy="2231742"/>
          </a:xfrm>
          <a:prstGeom prst="round2DiagRect">
            <a:avLst>
              <a:gd name="adj1" fmla="val 16667"/>
              <a:gd name="adj2" fmla="val 28816"/>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85720" y="0"/>
            <a:ext cx="8229600" cy="659735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0000" lnSpcReduction="20000"/>
          </a:bodyPr>
          <a:lstStyle/>
          <a:p>
            <a:pPr algn="ctr">
              <a:buNone/>
            </a:pPr>
            <a:r>
              <a:rPr lang="pl-PL" sz="5100" b="1" dirty="0" smtClean="0">
                <a:solidFill>
                  <a:srgbClr val="FFC000"/>
                </a:solidFill>
                <a:effectLst>
                  <a:outerShdw blurRad="38100" dist="38100" dir="2700000" algn="tl">
                    <a:srgbClr val="000000">
                      <a:alpha val="43137"/>
                    </a:srgbClr>
                  </a:outerShdw>
                </a:effectLst>
              </a:rPr>
              <a:t>Źródła energii (surowce energetyczne) dzielimy na dwie grupy: </a:t>
            </a:r>
          </a:p>
          <a:p>
            <a:pPr>
              <a:buNone/>
            </a:pPr>
            <a:r>
              <a:rPr lang="pl-PL" sz="3800" b="1" dirty="0" smtClean="0"/>
              <a:t>1. Źródła nieodnawialne: </a:t>
            </a:r>
          </a:p>
          <a:p>
            <a:pPr>
              <a:buFont typeface="Arial Black" pitchFamily="34" charset="0"/>
              <a:buChar char="☼"/>
            </a:pPr>
            <a:r>
              <a:rPr lang="pl-PL" b="1" i="1" dirty="0" smtClean="0">
                <a:solidFill>
                  <a:schemeClr val="bg2">
                    <a:lumMod val="25000"/>
                  </a:schemeClr>
                </a:solidFill>
              </a:rPr>
              <a:t>Węgiel kamienny </a:t>
            </a:r>
          </a:p>
          <a:p>
            <a:pPr>
              <a:buFont typeface="Arial Black" pitchFamily="34" charset="0"/>
              <a:buChar char="☼"/>
            </a:pPr>
            <a:r>
              <a:rPr lang="pl-PL" b="1" i="1" dirty="0" smtClean="0">
                <a:solidFill>
                  <a:schemeClr val="bg2">
                    <a:lumMod val="25000"/>
                  </a:schemeClr>
                </a:solidFill>
              </a:rPr>
              <a:t>Węgiel brunatny </a:t>
            </a:r>
          </a:p>
          <a:p>
            <a:pPr>
              <a:buFont typeface="Arial Black" pitchFamily="34" charset="0"/>
              <a:buChar char="☼"/>
            </a:pPr>
            <a:r>
              <a:rPr lang="pl-PL" b="1" i="1" dirty="0" smtClean="0">
                <a:solidFill>
                  <a:schemeClr val="bg2">
                    <a:lumMod val="25000"/>
                  </a:schemeClr>
                </a:solidFill>
              </a:rPr>
              <a:t>Ropę naftową</a:t>
            </a:r>
          </a:p>
          <a:p>
            <a:pPr>
              <a:buFont typeface="Arial Black" pitchFamily="34" charset="0"/>
              <a:buChar char="☼"/>
            </a:pPr>
            <a:r>
              <a:rPr lang="pl-PL" b="1" i="1" dirty="0" smtClean="0">
                <a:solidFill>
                  <a:schemeClr val="bg2">
                    <a:lumMod val="25000"/>
                  </a:schemeClr>
                </a:solidFill>
              </a:rPr>
              <a:t>Gaz ziemny </a:t>
            </a:r>
          </a:p>
          <a:p>
            <a:pPr>
              <a:buFont typeface="Arial Black" pitchFamily="34" charset="0"/>
              <a:buChar char="☼"/>
            </a:pPr>
            <a:r>
              <a:rPr lang="pl-PL" b="1" i="1" dirty="0" smtClean="0">
                <a:solidFill>
                  <a:schemeClr val="bg2">
                    <a:lumMod val="25000"/>
                  </a:schemeClr>
                </a:solidFill>
              </a:rPr>
              <a:t>Piaski i łupki bitumiczne </a:t>
            </a:r>
          </a:p>
          <a:p>
            <a:pPr>
              <a:buFont typeface="Arial Black" pitchFamily="34" charset="0"/>
              <a:buChar char="☼"/>
            </a:pPr>
            <a:r>
              <a:rPr lang="pl-PL" b="1" i="1" dirty="0" smtClean="0">
                <a:solidFill>
                  <a:schemeClr val="bg2">
                    <a:lumMod val="25000"/>
                  </a:schemeClr>
                </a:solidFill>
              </a:rPr>
              <a:t>Torf </a:t>
            </a:r>
          </a:p>
          <a:p>
            <a:pPr>
              <a:buFont typeface="Arial Black" pitchFamily="34" charset="0"/>
              <a:buChar char="☼"/>
            </a:pPr>
            <a:r>
              <a:rPr lang="pl-PL" b="1" i="1" dirty="0" smtClean="0">
                <a:solidFill>
                  <a:schemeClr val="bg2">
                    <a:lumMod val="25000"/>
                  </a:schemeClr>
                </a:solidFill>
              </a:rPr>
              <a:t>Pierwiastki promieniotwórcze, czyli uran i tor </a:t>
            </a:r>
          </a:p>
          <a:p>
            <a:pPr>
              <a:buFont typeface="Arial Black" pitchFamily="34" charset="0"/>
              <a:buChar char="☼"/>
            </a:pPr>
            <a:r>
              <a:rPr lang="pl-PL" b="1" i="1" dirty="0" smtClean="0">
                <a:solidFill>
                  <a:schemeClr val="bg2">
                    <a:lumMod val="25000"/>
                  </a:schemeClr>
                </a:solidFill>
              </a:rPr>
              <a:t>Asfalt i wosk ziemny </a:t>
            </a:r>
          </a:p>
          <a:p>
            <a:pPr>
              <a:buNone/>
            </a:pPr>
            <a:r>
              <a:rPr lang="pl-PL" sz="3800" b="1" dirty="0" smtClean="0"/>
              <a:t>2. Źródła odnawialne : </a:t>
            </a:r>
          </a:p>
          <a:p>
            <a:pPr>
              <a:buFont typeface="Arial Black" pitchFamily="34" charset="0"/>
              <a:buChar char="☼"/>
            </a:pPr>
            <a:r>
              <a:rPr lang="pl-PL" b="1" i="1" dirty="0" smtClean="0">
                <a:solidFill>
                  <a:srgbClr val="00B050"/>
                </a:solidFill>
              </a:rPr>
              <a:t>Energię wód płynących („biały węgiel”) </a:t>
            </a:r>
          </a:p>
          <a:p>
            <a:pPr>
              <a:buFont typeface="Arial Black" pitchFamily="34" charset="0"/>
              <a:buChar char="☼"/>
            </a:pPr>
            <a:r>
              <a:rPr lang="pl-PL" b="1" i="1" dirty="0" smtClean="0">
                <a:solidFill>
                  <a:srgbClr val="00B050"/>
                </a:solidFill>
              </a:rPr>
              <a:t>Energię fal, pływów i prądów morskich </a:t>
            </a:r>
          </a:p>
          <a:p>
            <a:pPr>
              <a:buFont typeface="Arial Black" pitchFamily="34" charset="0"/>
              <a:buChar char="☼"/>
            </a:pPr>
            <a:r>
              <a:rPr lang="pl-PL" b="1" i="1" dirty="0" smtClean="0">
                <a:solidFill>
                  <a:srgbClr val="00B050"/>
                </a:solidFill>
              </a:rPr>
              <a:t>Energię wiatru </a:t>
            </a:r>
          </a:p>
          <a:p>
            <a:pPr>
              <a:buFont typeface="Arial Black" pitchFamily="34" charset="0"/>
              <a:buChar char="☼"/>
            </a:pPr>
            <a:r>
              <a:rPr lang="pl-PL" b="1" i="1" dirty="0" smtClean="0">
                <a:solidFill>
                  <a:srgbClr val="00B050"/>
                </a:solidFill>
              </a:rPr>
              <a:t>Energię geotermiczną, czyli wnętrza ziemi </a:t>
            </a:r>
          </a:p>
          <a:p>
            <a:pPr>
              <a:buFont typeface="Arial Black" pitchFamily="34" charset="0"/>
              <a:buChar char="☼"/>
            </a:pPr>
            <a:r>
              <a:rPr lang="pl-PL" b="1" i="1" dirty="0" smtClean="0">
                <a:solidFill>
                  <a:srgbClr val="00B050"/>
                </a:solidFill>
              </a:rPr>
              <a:t>Energię słoneczną  </a:t>
            </a:r>
          </a:p>
          <a:p>
            <a:pPr>
              <a:buFont typeface="Arial Black" pitchFamily="34" charset="0"/>
              <a:buChar char="☼"/>
            </a:pPr>
            <a:r>
              <a:rPr lang="pl-PL" b="1" i="1" dirty="0" smtClean="0">
                <a:solidFill>
                  <a:srgbClr val="00B050"/>
                </a:solidFill>
              </a:rPr>
              <a:t>Energię biomasy, czyli organizmów żywych</a:t>
            </a:r>
            <a:endParaRPr lang="pl-PL" b="1" i="1" dirty="0">
              <a:solidFill>
                <a:srgbClr val="00B050"/>
              </a:solidFill>
            </a:endParaRPr>
          </a:p>
        </p:txBody>
      </p:sp>
      <p:sp>
        <p:nvSpPr>
          <p:cNvPr id="3"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1000"/>
                                        <p:tgtEl>
                                          <p:spTgt spid="2">
                                            <p:txEl>
                                              <p:pRg st="3" end="3"/>
                                            </p:txEl>
                                          </p:spTgt>
                                        </p:tgtEl>
                                      </p:cBhvr>
                                    </p:animEffect>
                                    <p:anim calcmode="lin" valueType="num">
                                      <p:cBhvr>
                                        <p:cTn id="2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1000"/>
                                        <p:tgtEl>
                                          <p:spTgt spid="2">
                                            <p:txEl>
                                              <p:pRg st="5" end="5"/>
                                            </p:txEl>
                                          </p:spTgt>
                                        </p:tgtEl>
                                      </p:cBhvr>
                                    </p:animEffect>
                                    <p:anim calcmode="lin" valueType="num">
                                      <p:cBhvr>
                                        <p:cTn id="3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1000"/>
                                        <p:tgtEl>
                                          <p:spTgt spid="2">
                                            <p:txEl>
                                              <p:pRg st="6" end="6"/>
                                            </p:txEl>
                                          </p:spTgt>
                                        </p:tgtEl>
                                      </p:cBhvr>
                                    </p:animEffect>
                                    <p:anim calcmode="lin" valueType="num">
                                      <p:cBhvr>
                                        <p:cTn id="3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fade">
                                      <p:cBhvr>
                                        <p:cTn id="43" dur="1000"/>
                                        <p:tgtEl>
                                          <p:spTgt spid="2">
                                            <p:txEl>
                                              <p:pRg st="7" end="7"/>
                                            </p:txEl>
                                          </p:spTgt>
                                        </p:tgtEl>
                                      </p:cBhvr>
                                    </p:animEffect>
                                    <p:anim calcmode="lin" valueType="num">
                                      <p:cBhvr>
                                        <p:cTn id="4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fade">
                                      <p:cBhvr>
                                        <p:cTn id="48" dur="1000"/>
                                        <p:tgtEl>
                                          <p:spTgt spid="2">
                                            <p:txEl>
                                              <p:pRg st="8" end="8"/>
                                            </p:txEl>
                                          </p:spTgt>
                                        </p:tgtEl>
                                      </p:cBhvr>
                                    </p:animEffect>
                                    <p:anim calcmode="lin" valueType="num">
                                      <p:cBhvr>
                                        <p:cTn id="4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Effect transition="in" filter="fade">
                                      <p:cBhvr>
                                        <p:cTn id="53" dur="1000"/>
                                        <p:tgtEl>
                                          <p:spTgt spid="2">
                                            <p:txEl>
                                              <p:pRg st="9" end="9"/>
                                            </p:txEl>
                                          </p:spTgt>
                                        </p:tgtEl>
                                      </p:cBhvr>
                                    </p:animEffect>
                                    <p:anim calcmode="lin" valueType="num">
                                      <p:cBhvr>
                                        <p:cTn id="5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fade">
                                      <p:cBhvr>
                                        <p:cTn id="59" dur="1000"/>
                                        <p:tgtEl>
                                          <p:spTgt spid="2">
                                            <p:txEl>
                                              <p:pRg st="10" end="10"/>
                                            </p:txEl>
                                          </p:spTgt>
                                        </p:tgtEl>
                                      </p:cBhvr>
                                    </p:animEffect>
                                    <p:anim calcmode="lin" valueType="num">
                                      <p:cBhvr>
                                        <p:cTn id="6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fade">
                                      <p:cBhvr>
                                        <p:cTn id="64" dur="1000"/>
                                        <p:tgtEl>
                                          <p:spTgt spid="2">
                                            <p:txEl>
                                              <p:pRg st="11" end="11"/>
                                            </p:txEl>
                                          </p:spTgt>
                                        </p:tgtEl>
                                      </p:cBhvr>
                                    </p:animEffect>
                                    <p:anim calcmode="lin" valueType="num">
                                      <p:cBhvr>
                                        <p:cTn id="6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
                                            <p:txEl>
                                              <p:pRg st="12" end="12"/>
                                            </p:txEl>
                                          </p:spTgt>
                                        </p:tgtEl>
                                        <p:attrNameLst>
                                          <p:attrName>style.visibility</p:attrName>
                                        </p:attrNameLst>
                                      </p:cBhvr>
                                      <p:to>
                                        <p:strVal val="visible"/>
                                      </p:to>
                                    </p:set>
                                    <p:animEffect transition="in" filter="fade">
                                      <p:cBhvr>
                                        <p:cTn id="69" dur="1000"/>
                                        <p:tgtEl>
                                          <p:spTgt spid="2">
                                            <p:txEl>
                                              <p:pRg st="12" end="12"/>
                                            </p:txEl>
                                          </p:spTgt>
                                        </p:tgtEl>
                                      </p:cBhvr>
                                    </p:animEffect>
                                    <p:anim calcmode="lin" valueType="num">
                                      <p:cBhvr>
                                        <p:cTn id="7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1"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
                                            <p:txEl>
                                              <p:pRg st="13" end="13"/>
                                            </p:txEl>
                                          </p:spTgt>
                                        </p:tgtEl>
                                        <p:attrNameLst>
                                          <p:attrName>style.visibility</p:attrName>
                                        </p:attrNameLst>
                                      </p:cBhvr>
                                      <p:to>
                                        <p:strVal val="visible"/>
                                      </p:to>
                                    </p:set>
                                    <p:animEffect transition="in" filter="fade">
                                      <p:cBhvr>
                                        <p:cTn id="74" dur="1000"/>
                                        <p:tgtEl>
                                          <p:spTgt spid="2">
                                            <p:txEl>
                                              <p:pRg st="13" end="13"/>
                                            </p:txEl>
                                          </p:spTgt>
                                        </p:tgtEl>
                                      </p:cBhvr>
                                    </p:animEffect>
                                    <p:anim calcmode="lin" valueType="num">
                                      <p:cBhvr>
                                        <p:cTn id="75"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76"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
                                            <p:txEl>
                                              <p:pRg st="14" end="14"/>
                                            </p:txEl>
                                          </p:spTgt>
                                        </p:tgtEl>
                                        <p:attrNameLst>
                                          <p:attrName>style.visibility</p:attrName>
                                        </p:attrNameLst>
                                      </p:cBhvr>
                                      <p:to>
                                        <p:strVal val="visible"/>
                                      </p:to>
                                    </p:set>
                                    <p:animEffect transition="in" filter="fade">
                                      <p:cBhvr>
                                        <p:cTn id="79" dur="1000"/>
                                        <p:tgtEl>
                                          <p:spTgt spid="2">
                                            <p:txEl>
                                              <p:pRg st="14" end="14"/>
                                            </p:txEl>
                                          </p:spTgt>
                                        </p:tgtEl>
                                      </p:cBhvr>
                                    </p:animEffect>
                                    <p:anim calcmode="lin" valueType="num">
                                      <p:cBhvr>
                                        <p:cTn id="80"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81"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
                                            <p:txEl>
                                              <p:pRg st="15" end="15"/>
                                            </p:txEl>
                                          </p:spTgt>
                                        </p:tgtEl>
                                        <p:attrNameLst>
                                          <p:attrName>style.visibility</p:attrName>
                                        </p:attrNameLst>
                                      </p:cBhvr>
                                      <p:to>
                                        <p:strVal val="visible"/>
                                      </p:to>
                                    </p:set>
                                    <p:animEffect transition="in" filter="fade">
                                      <p:cBhvr>
                                        <p:cTn id="84" dur="1000"/>
                                        <p:tgtEl>
                                          <p:spTgt spid="2">
                                            <p:txEl>
                                              <p:pRg st="15" end="15"/>
                                            </p:txEl>
                                          </p:spTgt>
                                        </p:tgtEl>
                                      </p:cBhvr>
                                    </p:animEffect>
                                    <p:anim calcmode="lin" valueType="num">
                                      <p:cBhvr>
                                        <p:cTn id="85"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86" dur="1000" fill="hold"/>
                                        <p:tgtEl>
                                          <p:spTgt spid="2">
                                            <p:txEl>
                                              <p:pRg st="15" end="15"/>
                                            </p:tx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
                                            <p:txEl>
                                              <p:pRg st="16" end="16"/>
                                            </p:txEl>
                                          </p:spTgt>
                                        </p:tgtEl>
                                        <p:attrNameLst>
                                          <p:attrName>style.visibility</p:attrName>
                                        </p:attrNameLst>
                                      </p:cBhvr>
                                      <p:to>
                                        <p:strVal val="visible"/>
                                      </p:to>
                                    </p:set>
                                    <p:animEffect transition="in" filter="fade">
                                      <p:cBhvr>
                                        <p:cTn id="89" dur="1000"/>
                                        <p:tgtEl>
                                          <p:spTgt spid="2">
                                            <p:txEl>
                                              <p:pRg st="16" end="16"/>
                                            </p:txEl>
                                          </p:spTgt>
                                        </p:tgtEl>
                                      </p:cBhvr>
                                    </p:animEffect>
                                    <p:anim calcmode="lin" valueType="num">
                                      <p:cBhvr>
                                        <p:cTn id="90"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91" dur="1000" fill="hold"/>
                                        <p:tgtEl>
                                          <p:spTgt spid="2">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Łącznik prosty 7"/>
          <p:cNvCxnSpPr/>
          <p:nvPr/>
        </p:nvCxnSpPr>
        <p:spPr>
          <a:xfrm>
            <a:off x="0" y="332656"/>
            <a:ext cx="7884368" cy="5400600"/>
          </a:xfrm>
          <a:prstGeom prst="line">
            <a:avLst/>
          </a:prstGeom>
          <a:ln w="76200" cmpd="sng">
            <a:solidFill>
              <a:srgbClr val="00B050"/>
            </a:solidFill>
          </a:ln>
          <a:effectLst>
            <a:outerShdw blurRad="50800" dist="38100" dir="5400000" algn="t" rotWithShape="0">
              <a:schemeClr val="tx1">
                <a:alpha val="40000"/>
              </a:schemeClr>
            </a:outerShdw>
          </a:effectLst>
          <a:scene3d>
            <a:camera prst="orthographicFront"/>
            <a:lightRig rig="threePt" dir="t"/>
          </a:scene3d>
          <a:sp3d extrusionH="76200" contourW="12700">
            <a:extrusionClr>
              <a:srgbClr val="92D050"/>
            </a:extrusionClr>
            <a:contourClr>
              <a:schemeClr val="accent3">
                <a:lumMod val="75000"/>
              </a:schemeClr>
            </a:contourClr>
          </a:sp3d>
        </p:spPr>
        <p:style>
          <a:lnRef idx="1">
            <a:schemeClr val="accent1"/>
          </a:lnRef>
          <a:fillRef idx="0">
            <a:schemeClr val="accent1"/>
          </a:fillRef>
          <a:effectRef idx="0">
            <a:schemeClr val="accent1"/>
          </a:effectRef>
          <a:fontRef idx="minor">
            <a:schemeClr val="tx1"/>
          </a:fontRef>
        </p:style>
      </p:cxnSp>
      <p:cxnSp>
        <p:nvCxnSpPr>
          <p:cNvPr id="10" name="Łącznik prosty 9"/>
          <p:cNvCxnSpPr/>
          <p:nvPr/>
        </p:nvCxnSpPr>
        <p:spPr>
          <a:xfrm>
            <a:off x="0" y="5013176"/>
            <a:ext cx="7812360" cy="864096"/>
          </a:xfrm>
          <a:prstGeom prst="line">
            <a:avLst/>
          </a:prstGeom>
          <a:ln w="76200" cmpd="sng">
            <a:solidFill>
              <a:srgbClr val="00B050"/>
            </a:solidFill>
          </a:ln>
          <a:effectLst>
            <a:outerShdw blurRad="50800" dist="38100" dir="5400000" algn="t" rotWithShape="0">
              <a:schemeClr val="tx1">
                <a:alpha val="40000"/>
              </a:schemeClr>
            </a:outerShdw>
          </a:effectLst>
          <a:scene3d>
            <a:camera prst="orthographicFront"/>
            <a:lightRig rig="threePt" dir="t"/>
          </a:scene3d>
          <a:sp3d extrusionH="76200" contourW="12700">
            <a:extrusionClr>
              <a:srgbClr val="92D050"/>
            </a:extrusionClr>
            <a:contourClr>
              <a:schemeClr val="accent3">
                <a:lumMod val="75000"/>
              </a:schemeClr>
            </a:contourClr>
          </a:sp3d>
        </p:spPr>
        <p:style>
          <a:lnRef idx="1">
            <a:schemeClr val="accent1"/>
          </a:lnRef>
          <a:fillRef idx="0">
            <a:schemeClr val="accent1"/>
          </a:fillRef>
          <a:effectRef idx="0">
            <a:schemeClr val="accent1"/>
          </a:effectRef>
          <a:fontRef idx="minor">
            <a:schemeClr val="tx1"/>
          </a:fontRef>
        </p:style>
      </p:cxnSp>
      <p:cxnSp>
        <p:nvCxnSpPr>
          <p:cNvPr id="12" name="Łącznik prosty 11"/>
          <p:cNvCxnSpPr/>
          <p:nvPr/>
        </p:nvCxnSpPr>
        <p:spPr>
          <a:xfrm>
            <a:off x="2915816" y="0"/>
            <a:ext cx="5256584" cy="5517232"/>
          </a:xfrm>
          <a:prstGeom prst="line">
            <a:avLst/>
          </a:prstGeom>
          <a:ln w="76200" cmpd="sng">
            <a:solidFill>
              <a:srgbClr val="00B050"/>
            </a:solidFill>
          </a:ln>
          <a:effectLst>
            <a:outerShdw blurRad="50800" dist="38100" dir="5400000" algn="t" rotWithShape="0">
              <a:schemeClr val="tx1">
                <a:alpha val="40000"/>
              </a:schemeClr>
            </a:outerShdw>
          </a:effectLst>
          <a:scene3d>
            <a:camera prst="orthographicFront"/>
            <a:lightRig rig="threePt" dir="t"/>
          </a:scene3d>
          <a:sp3d extrusionH="76200" contourW="12700">
            <a:extrusionClr>
              <a:srgbClr val="92D050"/>
            </a:extrusionClr>
            <a:contourClr>
              <a:schemeClr val="accent3">
                <a:lumMod val="75000"/>
              </a:schemeClr>
            </a:contourClr>
          </a:sp3d>
        </p:spPr>
        <p:style>
          <a:lnRef idx="1">
            <a:schemeClr val="accent1"/>
          </a:lnRef>
          <a:fillRef idx="0">
            <a:schemeClr val="accent1"/>
          </a:fillRef>
          <a:effectRef idx="0">
            <a:schemeClr val="accent1"/>
          </a:effectRef>
          <a:fontRef idx="minor">
            <a:schemeClr val="tx1"/>
          </a:fontRef>
        </p:style>
      </p:cxnSp>
      <p:cxnSp>
        <p:nvCxnSpPr>
          <p:cNvPr id="14" name="Łącznik prosty 13"/>
          <p:cNvCxnSpPr/>
          <p:nvPr/>
        </p:nvCxnSpPr>
        <p:spPr>
          <a:xfrm>
            <a:off x="6300192" y="-171400"/>
            <a:ext cx="2520280" cy="5904656"/>
          </a:xfrm>
          <a:prstGeom prst="line">
            <a:avLst/>
          </a:prstGeom>
          <a:ln w="76200" cmpd="sng">
            <a:solidFill>
              <a:srgbClr val="00B050"/>
            </a:solidFill>
          </a:ln>
          <a:effectLst>
            <a:outerShdw blurRad="50800" dist="38100" dir="5400000" algn="t" rotWithShape="0">
              <a:schemeClr val="tx1">
                <a:alpha val="40000"/>
              </a:schemeClr>
            </a:outerShdw>
          </a:effectLst>
          <a:scene3d>
            <a:camera prst="orthographicFront"/>
            <a:lightRig rig="threePt" dir="t"/>
          </a:scene3d>
          <a:sp3d extrusionH="76200" contourW="12700">
            <a:extrusionClr>
              <a:srgbClr val="92D050"/>
            </a:extrusionClr>
            <a:contourClr>
              <a:schemeClr val="accent3">
                <a:lumMod val="75000"/>
              </a:schemeClr>
            </a:contourClr>
          </a:sp3d>
        </p:spPr>
        <p:style>
          <a:lnRef idx="1">
            <a:schemeClr val="accent1"/>
          </a:lnRef>
          <a:fillRef idx="0">
            <a:schemeClr val="accent1"/>
          </a:fillRef>
          <a:effectRef idx="0">
            <a:schemeClr val="accent1"/>
          </a:effectRef>
          <a:fontRef idx="minor">
            <a:schemeClr val="tx1"/>
          </a:fontRef>
        </p:style>
      </p:cxnSp>
      <p:sp>
        <p:nvSpPr>
          <p:cNvPr id="3" name="Słoneczko 2"/>
          <p:cNvSpPr/>
          <p:nvPr/>
        </p:nvSpPr>
        <p:spPr>
          <a:xfrm>
            <a:off x="5148064" y="3212976"/>
            <a:ext cx="5629064" cy="4680519"/>
          </a:xfrm>
          <a:prstGeom prst="sun">
            <a:avLst>
              <a:gd name="adj" fmla="val 26425"/>
            </a:avLst>
          </a:prstGeom>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r>
              <a:rPr lang="pl-PL" sz="2400" b="1" dirty="0" smtClean="0">
                <a:solidFill>
                  <a:srgbClr val="FFC000"/>
                </a:solidFill>
                <a:effectLst>
                  <a:outerShdw blurRad="38100" dist="38100" dir="2700000" algn="tl">
                    <a:srgbClr val="000000">
                      <a:alpha val="43137"/>
                    </a:srgbClr>
                  </a:outerShdw>
                </a:effectLst>
              </a:rPr>
              <a:t>Odnawialne źródła energii</a:t>
            </a:r>
            <a:endParaRPr lang="pl-PL" sz="2400" b="1" dirty="0">
              <a:solidFill>
                <a:srgbClr val="FFC000"/>
              </a:solidFill>
              <a:effectLst>
                <a:outerShdw blurRad="38100" dist="38100" dir="2700000" algn="tl">
                  <a:srgbClr val="000000">
                    <a:alpha val="43137"/>
                  </a:srgbClr>
                </a:outerShdw>
              </a:effectLst>
            </a:endParaRPr>
          </a:p>
        </p:txBody>
      </p:sp>
      <p:sp>
        <p:nvSpPr>
          <p:cNvPr id="23" name="pole tekstowe 22"/>
          <p:cNvSpPr txBox="1"/>
          <p:nvPr/>
        </p:nvSpPr>
        <p:spPr>
          <a:xfrm>
            <a:off x="899592" y="5949280"/>
            <a:ext cx="2841419"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l-PL" sz="2800" b="1" dirty="0" smtClean="0">
                <a:solidFill>
                  <a:srgbClr val="FFC000"/>
                </a:solidFill>
              </a:rPr>
              <a:t>Energia słoneczna</a:t>
            </a:r>
          </a:p>
        </p:txBody>
      </p:sp>
      <p:sp>
        <p:nvSpPr>
          <p:cNvPr id="24" name="pole tekstowe 23"/>
          <p:cNvSpPr txBox="1"/>
          <p:nvPr/>
        </p:nvSpPr>
        <p:spPr>
          <a:xfrm>
            <a:off x="1187624" y="620688"/>
            <a:ext cx="2350772"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l-PL" sz="2800" b="1" dirty="0" smtClean="0">
                <a:solidFill>
                  <a:srgbClr val="FFC000"/>
                </a:solidFill>
              </a:rPr>
              <a:t>Energia wiatru</a:t>
            </a:r>
          </a:p>
        </p:txBody>
      </p:sp>
      <p:sp>
        <p:nvSpPr>
          <p:cNvPr id="25" name="pole tekstowe 24"/>
          <p:cNvSpPr txBox="1"/>
          <p:nvPr/>
        </p:nvSpPr>
        <p:spPr>
          <a:xfrm>
            <a:off x="3779912" y="476672"/>
            <a:ext cx="2830134"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l-PL" sz="2400" b="1" dirty="0" smtClean="0">
                <a:solidFill>
                  <a:srgbClr val="FFC000"/>
                </a:solidFill>
              </a:rPr>
              <a:t>Energia geotermalna</a:t>
            </a:r>
          </a:p>
        </p:txBody>
      </p:sp>
      <p:sp>
        <p:nvSpPr>
          <p:cNvPr id="26" name="pole tekstowe 25"/>
          <p:cNvSpPr txBox="1"/>
          <p:nvPr/>
        </p:nvSpPr>
        <p:spPr>
          <a:xfrm>
            <a:off x="7380312" y="620688"/>
            <a:ext cx="1457450"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l-PL" sz="2800" b="1" dirty="0" smtClean="0">
                <a:solidFill>
                  <a:srgbClr val="FFC000"/>
                </a:solidFill>
              </a:rPr>
              <a:t>Biomasa</a:t>
            </a:r>
          </a:p>
        </p:txBody>
      </p:sp>
      <p:sp>
        <p:nvSpPr>
          <p:cNvPr id="27" name="pole tekstowe 26"/>
          <p:cNvSpPr txBox="1"/>
          <p:nvPr/>
        </p:nvSpPr>
        <p:spPr>
          <a:xfrm>
            <a:off x="323528" y="2276872"/>
            <a:ext cx="2479974"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pl-PL" sz="3200" b="1" dirty="0" smtClean="0">
                <a:solidFill>
                  <a:srgbClr val="FFC000"/>
                </a:solidFill>
              </a:rPr>
              <a:t>Energia wody</a:t>
            </a:r>
          </a:p>
        </p:txBody>
      </p:sp>
      <p:sp>
        <p:nvSpPr>
          <p:cNvPr id="28" name="pole tekstowe 27"/>
          <p:cNvSpPr txBox="1"/>
          <p:nvPr/>
        </p:nvSpPr>
        <p:spPr>
          <a:xfrm>
            <a:off x="179512" y="2996952"/>
            <a:ext cx="3600400" cy="209288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buFont typeface="Arial Black" pitchFamily="34" charset="0"/>
              <a:buChar char="☼"/>
            </a:pPr>
            <a:r>
              <a:rPr lang="pl-PL" sz="2800" dirty="0" smtClean="0">
                <a:solidFill>
                  <a:schemeClr val="tx2">
                    <a:lumMod val="75000"/>
                  </a:schemeClr>
                </a:solidFill>
              </a:rPr>
              <a:t>Energia pływów i 	prądów morskich</a:t>
            </a:r>
          </a:p>
          <a:p>
            <a:pPr>
              <a:buFont typeface="Arial Black" pitchFamily="34" charset="0"/>
              <a:buChar char="☼"/>
            </a:pPr>
            <a:r>
              <a:rPr lang="pl-PL" sz="2800" dirty="0" smtClean="0">
                <a:solidFill>
                  <a:schemeClr val="tx2">
                    <a:lumMod val="75000"/>
                  </a:schemeClr>
                </a:solidFill>
              </a:rPr>
              <a:t>Energia fal</a:t>
            </a:r>
          </a:p>
          <a:p>
            <a:pPr>
              <a:buFont typeface="Arial Black" pitchFamily="34" charset="0"/>
              <a:buChar char="☼"/>
            </a:pPr>
            <a:r>
              <a:rPr lang="pl-PL" sz="2800" dirty="0" smtClean="0">
                <a:solidFill>
                  <a:schemeClr val="tx2">
                    <a:lumMod val="75000"/>
                  </a:schemeClr>
                </a:solidFill>
              </a:rPr>
              <a:t>Energia spadku wody</a:t>
            </a:r>
          </a:p>
          <a:p>
            <a:endParaRPr lang="pl-PL" dirty="0"/>
          </a:p>
        </p:txBody>
      </p:sp>
      <p:sp>
        <p:nvSpPr>
          <p:cNvPr id="13" name="UTurnArrow">
            <a:hlinkClick r:id="rId2" action="ppaction://hlinksldjump"/>
          </p:cNvPr>
          <p:cNvSpPr>
            <a:spLocks noEditPoints="1" noChangeArrowheads="1"/>
          </p:cNvSpPr>
          <p:nvPr/>
        </p:nvSpPr>
        <p:spPr bwMode="auto">
          <a:xfrm>
            <a:off x="8351912" y="6166470"/>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990288_25940963.jpg"/>
          <p:cNvPicPr>
            <a:picLocks noGrp="1" noChangeAspect="1"/>
          </p:cNvPicPr>
          <p:nvPr>
            <p:ph idx="1"/>
          </p:nvPr>
        </p:nvPicPr>
        <p:blipFill>
          <a:blip r:embed="rId2" cstate="print"/>
          <a:stretch>
            <a:fillRect/>
          </a:stretch>
        </p:blipFill>
        <p:spPr>
          <a:xfrm>
            <a:off x="-5648" y="2276872"/>
            <a:ext cx="9149648" cy="5466528"/>
          </a:xfrm>
          <a:prstGeom prst="rect">
            <a:avLst/>
          </a:prstGeom>
          <a:ln>
            <a:noFill/>
          </a:ln>
          <a:effectLst>
            <a:softEdge rad="635000"/>
          </a:effectLst>
        </p:spPr>
      </p:pic>
      <p:sp>
        <p:nvSpPr>
          <p:cNvPr id="3" name="Tytuł 2"/>
          <p:cNvSpPr>
            <a:spLocks noGrp="1"/>
          </p:cNvSpPr>
          <p:nvPr>
            <p:ph type="title"/>
          </p:nvPr>
        </p:nvSpPr>
        <p:spPr>
          <a:xfrm>
            <a:off x="539552" y="0"/>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Energia</a:t>
            </a:r>
            <a:r>
              <a:rPr lang="pl-PL" sz="4800" i="1" dirty="0" smtClean="0">
                <a:solidFill>
                  <a:schemeClr val="bg2">
                    <a:lumMod val="25000"/>
                  </a:schemeClr>
                </a:solidFill>
                <a:latin typeface="Aharoni" pitchFamily="2" charset="-79"/>
                <a:cs typeface="Aharoni" pitchFamily="2" charset="-79"/>
              </a:rPr>
              <a:t> </a:t>
            </a:r>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słoneczna</a:t>
            </a:r>
            <a:r>
              <a:rPr lang="pl-PL" sz="4800" i="1" dirty="0" smtClean="0">
                <a:solidFill>
                  <a:schemeClr val="bg2">
                    <a:lumMod val="25000"/>
                  </a:schemeClr>
                </a:solidFill>
                <a:latin typeface="Aharoni" pitchFamily="2" charset="-79"/>
                <a:cs typeface="Aharoni" pitchFamily="2" charset="-79"/>
              </a:rPr>
              <a:t> </a:t>
            </a:r>
            <a:endParaRPr lang="pl-PL" sz="4800" i="1" dirty="0">
              <a:solidFill>
                <a:schemeClr val="bg2">
                  <a:lumMod val="25000"/>
                </a:schemeClr>
              </a:solidFill>
              <a:latin typeface="Aharoni" pitchFamily="2" charset="-79"/>
              <a:cs typeface="Aharoni" pitchFamily="2" charset="-79"/>
            </a:endParaRPr>
          </a:p>
        </p:txBody>
      </p:sp>
      <p:sp>
        <p:nvSpPr>
          <p:cNvPr id="6" name="Prostokąt 5"/>
          <p:cNvSpPr/>
          <p:nvPr/>
        </p:nvSpPr>
        <p:spPr>
          <a:xfrm>
            <a:off x="827584" y="1268760"/>
            <a:ext cx="7920880"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pl-PL" sz="2400" b="1" i="1" dirty="0" smtClean="0">
                <a:solidFill>
                  <a:srgbClr val="002060"/>
                </a:solidFill>
              </a:rPr>
              <a:t>Technologie energii słonecznej bazują na wykorzystaniu energii cieplnej do celów grzewczych</a:t>
            </a:r>
            <a:r>
              <a:rPr lang="pl-PL" sz="2400" i="1" dirty="0" smtClean="0">
                <a:solidFill>
                  <a:srgbClr val="002060"/>
                </a:solidFill>
              </a:rPr>
              <a:t>, a także wykorzystują promieniowanie słoneczne do produkcji energii elektrycznej. Dziś energia słoneczna jest jednym z najszybciej rozwijających się przemysłów na świecie jedną z najszybciej rozwijającą się technologią energetyczną.</a:t>
            </a:r>
            <a:endParaRPr lang="pl-PL" sz="2400" i="1" dirty="0">
              <a:solidFill>
                <a:srgbClr val="002060"/>
              </a:solidFill>
            </a:endParaRPr>
          </a:p>
        </p:txBody>
      </p:sp>
      <p:sp>
        <p:nvSpPr>
          <p:cNvPr id="5"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anim calcmode="lin" valueType="num">
                                      <p:cBhvr>
                                        <p:cTn id="8" dur="5000" fill="hold"/>
                                        <p:tgtEl>
                                          <p:spTgt spid="4"/>
                                        </p:tgtEl>
                                        <p:attrNameLst>
                                          <p:attrName>ppt_x</p:attrName>
                                        </p:attrNameLst>
                                      </p:cBhvr>
                                      <p:tavLst>
                                        <p:tav tm="0">
                                          <p:val>
                                            <p:strVal val="#ppt_x"/>
                                          </p:val>
                                        </p:tav>
                                        <p:tav tm="100000">
                                          <p:val>
                                            <p:strVal val="#ppt_x"/>
                                          </p:val>
                                        </p:tav>
                                      </p:tavLst>
                                    </p:anim>
                                    <p:anim calcmode="lin" valueType="num">
                                      <p:cBhvr>
                                        <p:cTn id="9" dur="5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pic>
        <p:nvPicPr>
          <p:cNvPr id="4" name="Picture 5" descr="C:\Users\ZST\Desktop\100___04\IMG_0008.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371" r="35004"/>
          <a:stretch/>
        </p:blipFill>
        <p:spPr bwMode="auto">
          <a:xfrm>
            <a:off x="5796136" y="593304"/>
            <a:ext cx="3816424" cy="6264696"/>
          </a:xfrm>
          <a:prstGeom prst="rect">
            <a:avLst/>
          </a:prstGeom>
          <a:noFill/>
          <a:effectLst>
            <a:softEdge rad="635000"/>
          </a:effectLst>
          <a:scene3d>
            <a:camera prst="orthographicFront"/>
            <a:lightRig rig="threePt" dir="t"/>
          </a:scene3d>
          <a:sp3d prstMaterial="matte"/>
          <a:extLst>
            <a:ext uri="{909E8E84-426E-40DD-AFC4-6F175D3DCCD1}">
              <a14:hiddenFill xmlns="" xmlns:a14="http://schemas.microsoft.com/office/drawing/2010/main">
                <a:solidFill>
                  <a:srgbClr val="FFFFFF"/>
                </a:solidFill>
              </a14:hiddenFill>
            </a:ext>
          </a:extLst>
        </p:spPr>
      </p:pic>
      <p:sp>
        <p:nvSpPr>
          <p:cNvPr id="3" name="Tytuł 2"/>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Energia wiatru </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2" name="Symbol zastępczy zawartości 1"/>
          <p:cNvSpPr>
            <a:spLocks noGrp="1"/>
          </p:cNvSpPr>
          <p:nvPr>
            <p:ph idx="1"/>
          </p:nvPr>
        </p:nvSpPr>
        <p:spPr>
          <a:xfrm>
            <a:off x="457200" y="1481328"/>
            <a:ext cx="6707088" cy="516238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355600">
              <a:buNone/>
            </a:pPr>
            <a:r>
              <a:rPr lang="pl-PL" sz="2600" b="1" i="1" dirty="0" smtClean="0">
                <a:solidFill>
                  <a:srgbClr val="002060"/>
                </a:solidFill>
              </a:rPr>
              <a:t>Energia wiatru powstaje dzięki różnicy temperatur mas powietrza, spowodowanej nierównym nagrzewaniem się powierzchni Ziemi. </a:t>
            </a:r>
            <a:r>
              <a:rPr lang="pl-PL" sz="2600" i="1" dirty="0" smtClean="0">
                <a:solidFill>
                  <a:srgbClr val="002060"/>
                </a:solidFill>
              </a:rPr>
              <a:t>Turbina wiatrowa uzyskuje swoją moc poprzez konwersję wiatru poprzez moment obrotowy działając na łopaty wirnika produkując energię elektryczną. Energia wiatru jest szeroko dostępna, redukuje emisję gazów cieplarnianych, gdyż zastępuje energetykę konwencjonalną opartą na paliwach kopalnych. </a:t>
            </a:r>
            <a:r>
              <a:rPr lang="pl-PL" dirty="0" smtClean="0">
                <a:latin typeface="+mj-lt"/>
                <a:cs typeface="Arial" pitchFamily="34" charset="0"/>
              </a:rPr>
              <a:t/>
            </a:r>
            <a:br>
              <a:rPr lang="pl-PL" dirty="0" smtClean="0">
                <a:latin typeface="+mj-lt"/>
                <a:cs typeface="Arial" pitchFamily="34" charset="0"/>
              </a:rPr>
            </a:br>
            <a:endParaRPr lang="pl-PL" dirty="0">
              <a:latin typeface="+mj-lt"/>
              <a:cs typeface="Arial" pitchFamily="34" charset="0"/>
            </a:endParaRPr>
          </a:p>
        </p:txBody>
      </p:sp>
      <p:sp>
        <p:nvSpPr>
          <p:cNvPr id="5" name="UTurnArrow">
            <a:hlinkClick r:id="rId4"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2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0" fill="hold"/>
                                        <p:tgtEl>
                                          <p:spTgt spid="4"/>
                                        </p:tgtEl>
                                        <p:attrNameLst>
                                          <p:attrName>ppt_w</p:attrName>
                                        </p:attrNameLst>
                                      </p:cBhvr>
                                      <p:tavLst>
                                        <p:tav tm="0">
                                          <p:val>
                                            <p:fltVal val="0"/>
                                          </p:val>
                                        </p:tav>
                                        <p:tav tm="100000">
                                          <p:val>
                                            <p:strVal val="#ppt_w"/>
                                          </p:val>
                                        </p:tav>
                                      </p:tavLst>
                                    </p:anim>
                                    <p:anim calcmode="lin" valueType="num">
                                      <p:cBhvr>
                                        <p:cTn id="18" dur="5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egr.jpg"/>
          <p:cNvPicPr>
            <a:picLocks noGrp="1" noChangeAspect="1"/>
          </p:cNvPicPr>
          <p:nvPr>
            <p:ph idx="1"/>
          </p:nvPr>
        </p:nvPicPr>
        <p:blipFill>
          <a:blip r:embed="rId2" cstate="print"/>
          <a:stretch>
            <a:fillRect/>
          </a:stretch>
        </p:blipFill>
        <p:spPr>
          <a:xfrm>
            <a:off x="971600" y="692696"/>
            <a:ext cx="7658554" cy="5463102"/>
          </a:xfrm>
          <a:effectLst>
            <a:softEdge rad="127000"/>
          </a:effectLst>
        </p:spPr>
      </p:pic>
      <p:sp>
        <p:nvSpPr>
          <p:cNvPr id="3" name="Tytuł 2"/>
          <p:cNvSpPr>
            <a:spLocks noGrp="1"/>
          </p:cNvSpPr>
          <p:nvPr>
            <p:ph type="title"/>
          </p:nvPr>
        </p:nvSpPr>
        <p:spPr>
          <a:xfrm>
            <a:off x="899592" y="188640"/>
            <a:ext cx="7499176" cy="70609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Budowa wiatraka</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5"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geotermia2.jpg"/>
          <p:cNvPicPr>
            <a:picLocks noChangeAspect="1"/>
          </p:cNvPicPr>
          <p:nvPr/>
        </p:nvPicPr>
        <p:blipFill>
          <a:blip r:embed="rId2" cstate="print"/>
          <a:stretch>
            <a:fillRect/>
          </a:stretch>
        </p:blipFill>
        <p:spPr>
          <a:xfrm>
            <a:off x="-180528" y="0"/>
            <a:ext cx="9756576" cy="7232234"/>
          </a:xfrm>
          <a:prstGeom prst="rect">
            <a:avLst/>
          </a:prstGeom>
          <a:ln>
            <a:noFill/>
          </a:ln>
          <a:effectLst>
            <a:softEdge rad="635000"/>
          </a:effectLst>
        </p:spPr>
      </p:pic>
      <p:sp>
        <p:nvSpPr>
          <p:cNvPr id="3" name="Tytuł 2"/>
          <p:cNvSpPr>
            <a:spLocks noGrp="1"/>
          </p:cNvSpPr>
          <p:nvPr>
            <p:ph type="title"/>
          </p:nvPr>
        </p:nvSpPr>
        <p:spPr>
          <a:xfrm>
            <a:off x="395536" y="260648"/>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Energia geotermalna </a:t>
            </a:r>
          </a:p>
        </p:txBody>
      </p:sp>
      <p:sp>
        <p:nvSpPr>
          <p:cNvPr id="6" name="Symbol zastępczy zawartości 1"/>
          <p:cNvSpPr>
            <a:spLocks noGrp="1"/>
          </p:cNvSpPr>
          <p:nvPr>
            <p:ph idx="1"/>
          </p:nvPr>
        </p:nvSpPr>
        <p:spPr>
          <a:xfrm>
            <a:off x="539552" y="1484784"/>
            <a:ext cx="8460432" cy="4525963"/>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0" indent="355600">
              <a:buNone/>
            </a:pPr>
            <a:r>
              <a:rPr lang="pl-PL" sz="2800" b="1" i="1" dirty="0" smtClean="0">
                <a:solidFill>
                  <a:schemeClr val="bg1"/>
                </a:solidFill>
              </a:rPr>
              <a:t>Energia geotermalna jako odnawialne źródło energii</a:t>
            </a:r>
          </a:p>
          <a:p>
            <a:pPr marL="0" indent="355600">
              <a:buNone/>
            </a:pPr>
            <a:r>
              <a:rPr lang="pl-PL" sz="2200" i="1" dirty="0" smtClean="0">
                <a:solidFill>
                  <a:schemeClr val="bg1"/>
                </a:solidFill>
              </a:rPr>
              <a:t>Energia geotermalna (energia geotermiczna, geotermia) - jeden z rodzajów odnawialnych źródeł energii. </a:t>
            </a:r>
            <a:r>
              <a:rPr lang="pl-PL" sz="2200" b="1" i="1" dirty="0" smtClean="0">
                <a:solidFill>
                  <a:schemeClr val="bg1"/>
                </a:solidFill>
              </a:rPr>
              <a:t>Polega na wykorzystywaniu cieplnej energii wnętrza Ziemi, szczególnie w obszarach działalności wulkanicznej i sejsmicznej. </a:t>
            </a:r>
            <a:r>
              <a:rPr lang="pl-PL" sz="2200" i="1" dirty="0" smtClean="0">
                <a:solidFill>
                  <a:schemeClr val="bg1"/>
                </a:solidFill>
              </a:rPr>
              <a:t>Woda opadowa wnika w głąb ziemi, </a:t>
            </a:r>
            <a:r>
              <a:rPr lang="pl-PL" sz="2200" i="1" dirty="0" err="1" smtClean="0">
                <a:solidFill>
                  <a:schemeClr val="bg1"/>
                </a:solidFill>
              </a:rPr>
              <a:t>gdziew</a:t>
            </a:r>
            <a:r>
              <a:rPr lang="pl-PL" sz="2200" i="1" dirty="0" smtClean="0">
                <a:solidFill>
                  <a:schemeClr val="bg1"/>
                </a:solidFill>
              </a:rPr>
              <a:t> kontakcie z młodymi intruzjami lub aktywnymi ogniskami magmy, podgrzewa się do znacznych temperatur. W wyniku tego wędruje do powierzchni ziemi jako gorąca woda lub para wodna.</a:t>
            </a:r>
          </a:p>
          <a:p>
            <a:pPr marL="0" indent="355600">
              <a:buNone/>
            </a:pPr>
            <a:r>
              <a:rPr lang="pl-PL" sz="2200" i="1" dirty="0" smtClean="0">
                <a:solidFill>
                  <a:schemeClr val="bg1"/>
                </a:solidFill>
              </a:rPr>
              <a:t>Woda geotermiczna wykorzystywana jest bezpośrednio (doprowadzana systemem rur), bądź pośrednio (oddając ciepło chłodnej wodzie i pozostając w obiegu zamkniętym).</a:t>
            </a:r>
          </a:p>
          <a:p>
            <a:pPr marL="0" indent="355600">
              <a:buNone/>
            </a:pPr>
            <a:r>
              <a:rPr lang="pl-PL" sz="2200" i="1" dirty="0" smtClean="0">
                <a:solidFill>
                  <a:schemeClr val="bg1"/>
                </a:solidFill>
              </a:rPr>
              <a:t>Energię geotermalną na szeroką skalę wykorzystuje się w Islandii, a w Polsce m.in. na obszarze Podhala.</a:t>
            </a:r>
          </a:p>
          <a:p>
            <a:endParaRPr lang="pl-PL" sz="2000" i="1" dirty="0">
              <a:solidFill>
                <a:srgbClr val="002060"/>
              </a:solidFill>
            </a:endParaRPr>
          </a:p>
        </p:txBody>
      </p:sp>
      <p:sp>
        <p:nvSpPr>
          <p:cNvPr id="5"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1000"/>
                                        <p:tgtEl>
                                          <p:spTgt spid="6">
                                            <p:txEl>
                                              <p:pRg st="3" end="3"/>
                                            </p:txEl>
                                          </p:spTgt>
                                        </p:tgtEl>
                                      </p:cBhvr>
                                    </p:animEffect>
                                    <p:anim calcmode="lin" valueType="num">
                                      <p:cBhvr>
                                        <p:cTn id="2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Jacek\Pulpit\biomasa.jpg"/>
          <p:cNvPicPr>
            <a:picLocks noChangeAspect="1" noChangeArrowheads="1"/>
          </p:cNvPicPr>
          <p:nvPr/>
        </p:nvPicPr>
        <p:blipFill>
          <a:blip r:embed="rId2" cstate="print"/>
          <a:srcRect/>
          <a:stretch>
            <a:fillRect/>
          </a:stretch>
        </p:blipFill>
        <p:spPr bwMode="auto">
          <a:xfrm>
            <a:off x="323528" y="-243408"/>
            <a:ext cx="8496944" cy="2200919"/>
          </a:xfrm>
          <a:prstGeom prst="rect">
            <a:avLst/>
          </a:prstGeom>
          <a:noFill/>
          <a:effectLst>
            <a:softEdge rad="317500"/>
          </a:effectLst>
        </p:spPr>
      </p:pic>
      <p:sp>
        <p:nvSpPr>
          <p:cNvPr id="2" name="Symbol zastępczy zawartości 1"/>
          <p:cNvSpPr>
            <a:spLocks noGrp="1"/>
          </p:cNvSpPr>
          <p:nvPr>
            <p:ph idx="1"/>
          </p:nvPr>
        </p:nvSpPr>
        <p:spPr>
          <a:xfrm>
            <a:off x="395536" y="1844824"/>
            <a:ext cx="8229600" cy="45259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pl-PL" sz="2600" b="1" i="1" dirty="0" smtClean="0">
                <a:solidFill>
                  <a:srgbClr val="002060"/>
                </a:solidFill>
              </a:rPr>
              <a:t>Biomasa to najstarsze i najszerzej współcześnie wykorzystywane odnawialne źródło energii.</a:t>
            </a:r>
          </a:p>
          <a:p>
            <a:r>
              <a:rPr lang="pl-PL" sz="2600" i="1" dirty="0" smtClean="0">
                <a:solidFill>
                  <a:srgbClr val="002060"/>
                </a:solidFill>
              </a:rPr>
              <a:t> Należą do niej zarówno odpadki z gospodarstwa domowego, jak i pozostałości po przycinaniu zieleni miejskiej. </a:t>
            </a:r>
          </a:p>
          <a:p>
            <a:r>
              <a:rPr lang="pl-PL" sz="2600" i="1" dirty="0" smtClean="0">
                <a:solidFill>
                  <a:srgbClr val="002060"/>
                </a:solidFill>
              </a:rPr>
              <a:t>Biomasa to cała istniejąca na Ziemi materia organiczna, wszystkie substancje pochodzenia roślinnego lub zwierzęcego ulegające biodegradacji.</a:t>
            </a:r>
          </a:p>
          <a:p>
            <a:r>
              <a:rPr lang="pl-PL" sz="2600" i="1" dirty="0" smtClean="0">
                <a:solidFill>
                  <a:srgbClr val="002060"/>
                </a:solidFill>
              </a:rPr>
              <a:t> Biomasą są resztki z produkcji rolnej, pozostałości z leśnictwa, odpady przemysłowe i komunalne.</a:t>
            </a:r>
          </a:p>
          <a:p>
            <a:endParaRPr lang="pl-PL" sz="2600" i="1" dirty="0">
              <a:solidFill>
                <a:srgbClr val="002060"/>
              </a:solidFill>
            </a:endParaRPr>
          </a:p>
        </p:txBody>
      </p:sp>
      <p:sp>
        <p:nvSpPr>
          <p:cNvPr id="3" name="Tytuł 2"/>
          <p:cNvSpPr>
            <a:spLocks noGrp="1"/>
          </p:cNvSpPr>
          <p:nvPr>
            <p:ph type="title"/>
          </p:nvPr>
        </p:nvSpPr>
        <p:spPr>
          <a:xfrm>
            <a:off x="323528" y="548680"/>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pl-PL" sz="6000" b="1" i="1" dirty="0" smtClean="0">
                <a:solidFill>
                  <a:srgbClr val="FFC000"/>
                </a:solidFill>
                <a:effectLst>
                  <a:outerShdw blurRad="38100" dist="38100" dir="2700000" algn="tl">
                    <a:srgbClr val="000000">
                      <a:alpha val="43137"/>
                    </a:srgbClr>
                  </a:outerShdw>
                </a:effectLst>
                <a:latin typeface="Bookman Old Style" pitchFamily="18" charset="0"/>
              </a:rPr>
              <a:t>Biomasa</a:t>
            </a:r>
            <a:r>
              <a:rPr lang="pl-PL" dirty="0" smtClean="0"/>
              <a:t/>
            </a:r>
            <a:br>
              <a:rPr lang="pl-PL" dirty="0" smtClean="0"/>
            </a:br>
            <a:endParaRPr lang="pl-PL" dirty="0"/>
          </a:p>
        </p:txBody>
      </p:sp>
      <p:sp>
        <p:nvSpPr>
          <p:cNvPr id="5"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1000"/>
                                        <p:tgtEl>
                                          <p:spTgt spid="2">
                                            <p:txEl>
                                              <p:pRg st="2" end="2"/>
                                            </p:txEl>
                                          </p:spTgt>
                                        </p:tgtEl>
                                      </p:cBhvr>
                                    </p:animEffect>
                                    <p:anim calcmode="lin" valueType="num">
                                      <p:cBhvr>
                                        <p:cTn id="2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500034" y="0"/>
            <a:ext cx="8229600" cy="45259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355600">
              <a:buNone/>
            </a:pPr>
            <a:r>
              <a:rPr lang="pl-PL" sz="2600" b="1" i="1" dirty="0" smtClean="0">
                <a:solidFill>
                  <a:srgbClr val="002060"/>
                </a:solidFill>
              </a:rPr>
              <a:t>Zgodnie z Rozporządzeniem Ministra Gospodarki i Pracy z dnia 9 grudnia 2004 roku biomasa to stałe lub ciekłe substancje pochodzenia roślinnego lub zwierzęcego</a:t>
            </a:r>
            <a:r>
              <a:rPr lang="pl-PL" sz="2600" i="1" dirty="0" smtClean="0">
                <a:solidFill>
                  <a:srgbClr val="002060"/>
                </a:solidFill>
              </a:rPr>
              <a:t>, które ulegają biodegradacji, pochodzące z produktów, odpadów i pozostałości z produkcji rolnej oraz leśnej, a także przemysłu przetwarzającego ich produkty, a także części pozostałych odpadów, które ulegają biodegradacji.</a:t>
            </a:r>
          </a:p>
        </p:txBody>
      </p:sp>
      <p:pic>
        <p:nvPicPr>
          <p:cNvPr id="4" name="Obraz 3" descr="szosta energia_biomasa_biogaz,biopaliwa_rola biomasy2.jpg"/>
          <p:cNvPicPr>
            <a:picLocks noChangeAspect="1"/>
          </p:cNvPicPr>
          <p:nvPr/>
        </p:nvPicPr>
        <p:blipFill>
          <a:blip r:embed="rId2" cstate="print"/>
          <a:stretch>
            <a:fillRect/>
          </a:stretch>
        </p:blipFill>
        <p:spPr>
          <a:xfrm>
            <a:off x="1331640" y="2708920"/>
            <a:ext cx="6408877" cy="3960440"/>
          </a:xfrm>
          <a:prstGeom prst="roundRect">
            <a:avLst>
              <a:gd name="adj" fmla="val 8594"/>
            </a:avLst>
          </a:prstGeom>
          <a:solidFill>
            <a:srgbClr val="FFFFFF">
              <a:shade val="85000"/>
            </a:srgbClr>
          </a:solidFill>
          <a:ln>
            <a:noFill/>
          </a:ln>
          <a:effectLst>
            <a:softEdge rad="317500"/>
          </a:effectLst>
        </p:spPr>
      </p:pic>
      <p:sp>
        <p:nvSpPr>
          <p:cNvPr id="5"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anim calcmode="lin" valueType="num">
                                      <p:cBhvr>
                                        <p:cTn id="13" dur="3000" fill="hold"/>
                                        <p:tgtEl>
                                          <p:spTgt spid="4"/>
                                        </p:tgtEl>
                                        <p:attrNameLst>
                                          <p:attrName>ppt_x</p:attrName>
                                        </p:attrNameLst>
                                      </p:cBhvr>
                                      <p:tavLst>
                                        <p:tav tm="0">
                                          <p:val>
                                            <p:strVal val="#ppt_x"/>
                                          </p:val>
                                        </p:tav>
                                        <p:tav tm="100000">
                                          <p:val>
                                            <p:strVal val="#ppt_x"/>
                                          </p:val>
                                        </p:tav>
                                      </p:tavLst>
                                    </p:anim>
                                    <p:anim calcmode="lin" valueType="num">
                                      <p:cBhvr>
                                        <p:cTn id="14"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a:xfrm>
            <a:off x="467544" y="0"/>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Biogaz</a:t>
            </a:r>
            <a:r>
              <a:rPr lang="pl-PL" sz="2800" dirty="0" smtClean="0">
                <a:latin typeface="Arial" charset="0"/>
                <a:cs typeface="Times New Roman" pitchFamily="18" charset="0"/>
              </a:rPr>
              <a:t> </a:t>
            </a:r>
            <a:endParaRPr lang="pl-PL" sz="2800" dirty="0">
              <a:latin typeface="Arial" charset="0"/>
              <a:cs typeface="Times New Roman" pitchFamily="18" charset="0"/>
            </a:endParaRPr>
          </a:p>
        </p:txBody>
      </p:sp>
      <p:sp>
        <p:nvSpPr>
          <p:cNvPr id="2" name="Symbol zastępczy zawartości 1"/>
          <p:cNvSpPr>
            <a:spLocks noGrp="1"/>
          </p:cNvSpPr>
          <p:nvPr>
            <p:ph idx="1"/>
          </p:nvPr>
        </p:nvSpPr>
        <p:spPr>
          <a:xfrm>
            <a:off x="457200" y="1142984"/>
            <a:ext cx="8229600" cy="54292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marL="0" indent="0">
              <a:lnSpc>
                <a:spcPct val="80000"/>
              </a:lnSpc>
              <a:buNone/>
            </a:pPr>
            <a:r>
              <a:rPr lang="pl-PL" sz="4100" b="1" i="1" dirty="0" smtClean="0">
                <a:solidFill>
                  <a:srgbClr val="002060"/>
                </a:solidFill>
              </a:rPr>
              <a:t>Biogaz, gaz </a:t>
            </a:r>
            <a:r>
              <a:rPr lang="pl-PL" sz="4100" b="1" i="1" dirty="0" err="1" smtClean="0">
                <a:solidFill>
                  <a:srgbClr val="002060"/>
                </a:solidFill>
              </a:rPr>
              <a:t>wysypiskowy</a:t>
            </a:r>
            <a:r>
              <a:rPr lang="pl-PL" sz="4100" b="1" i="1" dirty="0" smtClean="0">
                <a:solidFill>
                  <a:srgbClr val="002060"/>
                </a:solidFill>
              </a:rPr>
              <a:t> –</a:t>
            </a:r>
          </a:p>
          <a:p>
            <a:pPr marL="0" indent="266700">
              <a:lnSpc>
                <a:spcPct val="80000"/>
              </a:lnSpc>
              <a:buNone/>
            </a:pPr>
            <a:endParaRPr lang="pl-PL" sz="3100" i="1" dirty="0" smtClean="0">
              <a:solidFill>
                <a:srgbClr val="002060"/>
              </a:solidFill>
            </a:endParaRPr>
          </a:p>
          <a:p>
            <a:pPr marL="0" indent="266700">
              <a:lnSpc>
                <a:spcPct val="80000"/>
              </a:lnSpc>
            </a:pPr>
            <a:r>
              <a:rPr lang="pl-PL" sz="3100" i="1" dirty="0" smtClean="0">
                <a:solidFill>
                  <a:srgbClr val="002060"/>
                </a:solidFill>
              </a:rPr>
              <a:t> </a:t>
            </a:r>
            <a:r>
              <a:rPr lang="pl-PL" sz="3100" b="1" i="1" dirty="0" smtClean="0">
                <a:solidFill>
                  <a:srgbClr val="002060"/>
                </a:solidFill>
              </a:rPr>
              <a:t>Gaz palny, produkt fermentacji anaerobowej związków pochodzenia organicznego </a:t>
            </a:r>
            <a:r>
              <a:rPr lang="pl-PL" sz="3100" i="1" dirty="0" smtClean="0">
                <a:solidFill>
                  <a:srgbClr val="002060"/>
                </a:solidFill>
              </a:rPr>
              <a:t>(np. ścieki, m.in. ścieki cukrownicze, odpady komunalne, odchody zwierzęce, gnojowica, odpady przemysłu rolno-spożywczego, biomasa) a częściowo także ich gnicia powstający w </a:t>
            </a:r>
            <a:r>
              <a:rPr lang="pl-PL" sz="3100" i="1" dirty="0" err="1" smtClean="0">
                <a:solidFill>
                  <a:srgbClr val="002060"/>
                </a:solidFill>
              </a:rPr>
              <a:t>biogazowni</a:t>
            </a:r>
            <a:r>
              <a:rPr lang="pl-PL" sz="3100" i="1" dirty="0" smtClean="0">
                <a:solidFill>
                  <a:srgbClr val="002060"/>
                </a:solidFill>
              </a:rPr>
              <a:t>. </a:t>
            </a:r>
          </a:p>
          <a:p>
            <a:pPr marL="0" indent="266700">
              <a:lnSpc>
                <a:spcPct val="80000"/>
              </a:lnSpc>
            </a:pPr>
            <a:r>
              <a:rPr lang="pl-PL" sz="3100" b="1" i="1" dirty="0" smtClean="0">
                <a:solidFill>
                  <a:srgbClr val="002060"/>
                </a:solidFill>
              </a:rPr>
              <a:t>W wyniku spalania biogazu powstaje mniej szkodliwych tlenków azotu niż w przypadku spalania paliw kopalnych.</a:t>
            </a:r>
          </a:p>
          <a:p>
            <a:pPr marL="0" indent="266700">
              <a:lnSpc>
                <a:spcPct val="80000"/>
              </a:lnSpc>
            </a:pPr>
            <a:r>
              <a:rPr lang="pl-PL" sz="3100" i="1" dirty="0" smtClean="0">
                <a:solidFill>
                  <a:srgbClr val="002060"/>
                </a:solidFill>
              </a:rPr>
              <a:t>Biogaz powstaje w procesie beztlenowej fermentacji odpadów organicznych, podczas której substancje organiczne rozkładane są przez bakterie na związki proste. </a:t>
            </a:r>
          </a:p>
          <a:p>
            <a:pPr marL="0" indent="266700">
              <a:lnSpc>
                <a:spcPct val="80000"/>
              </a:lnSpc>
            </a:pPr>
            <a:r>
              <a:rPr lang="pl-PL" sz="3100" b="1" i="1" dirty="0" smtClean="0">
                <a:solidFill>
                  <a:srgbClr val="002060"/>
                </a:solidFill>
              </a:rPr>
              <a:t>W procesie fermentacji beztlenowej do 60% substancji organicznej zamienianej jest w biogaz. </a:t>
            </a:r>
          </a:p>
          <a:p>
            <a:pPr marL="0" indent="266700">
              <a:lnSpc>
                <a:spcPct val="80000"/>
              </a:lnSpc>
            </a:pPr>
            <a:r>
              <a:rPr lang="pl-PL" sz="3100" i="1" dirty="0" smtClean="0">
                <a:solidFill>
                  <a:srgbClr val="002060"/>
                </a:solidFill>
              </a:rPr>
              <a:t>Zgodnie z przepisami obowiązującymi w Unii Europejskiej składowanie odpadów organicznych może odbywać się jedynie w sposób zabezpieczający przed niekontrolowanymi emisjami metanu. </a:t>
            </a:r>
          </a:p>
          <a:p>
            <a:pPr marL="0" indent="266700">
              <a:lnSpc>
                <a:spcPct val="80000"/>
              </a:lnSpc>
            </a:pPr>
            <a:r>
              <a:rPr lang="pl-PL" sz="3100" i="1" dirty="0" smtClean="0">
                <a:solidFill>
                  <a:srgbClr val="002060"/>
                </a:solidFill>
              </a:rPr>
              <a:t>Gaz </a:t>
            </a:r>
            <a:r>
              <a:rPr lang="pl-PL" sz="3100" i="1" dirty="0" err="1" smtClean="0">
                <a:solidFill>
                  <a:srgbClr val="002060"/>
                </a:solidFill>
              </a:rPr>
              <a:t>wysypiskowy</a:t>
            </a:r>
            <a:r>
              <a:rPr lang="pl-PL" sz="3100" i="1" dirty="0" smtClean="0">
                <a:solidFill>
                  <a:srgbClr val="002060"/>
                </a:solidFill>
              </a:rPr>
              <a:t> musi być spalany w pochodni lub w instalacjach energetycznych, a odchody zwierzęce fermentowane. </a:t>
            </a:r>
          </a:p>
          <a:p>
            <a:endParaRPr lang="pl-PL" sz="1800" dirty="0">
              <a:latin typeface="Arial" pitchFamily="34" charset="0"/>
              <a:cs typeface="Arial" pitchFamily="34" charset="0"/>
            </a:endParaRPr>
          </a:p>
        </p:txBody>
      </p:sp>
      <p:sp>
        <p:nvSpPr>
          <p:cNvPr id="4"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467544" y="1196752"/>
            <a:ext cx="8229600" cy="45259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444500">
              <a:buNone/>
            </a:pPr>
            <a:r>
              <a:rPr lang="pl-PL" sz="2400" i="1" dirty="0" smtClean="0">
                <a:solidFill>
                  <a:srgbClr val="002060"/>
                </a:solidFill>
              </a:rPr>
              <a:t>Jednym ze źródeł energii odnawialnej jest energia prądów morskich, pływów i falowania, związana z ruchami wody morskiej:</a:t>
            </a:r>
          </a:p>
          <a:p>
            <a:r>
              <a:rPr lang="pl-PL" sz="2400" i="1" dirty="0" smtClean="0">
                <a:solidFill>
                  <a:srgbClr val="002060"/>
                </a:solidFill>
              </a:rPr>
              <a:t> </a:t>
            </a:r>
            <a:r>
              <a:rPr lang="pl-PL" sz="2400" b="1" i="1" dirty="0" smtClean="0">
                <a:solidFill>
                  <a:srgbClr val="002060"/>
                </a:solidFill>
              </a:rPr>
              <a:t>falowaniem</a:t>
            </a:r>
            <a:r>
              <a:rPr lang="pl-PL" sz="2400" i="1" dirty="0" smtClean="0">
                <a:solidFill>
                  <a:srgbClr val="002060"/>
                </a:solidFill>
              </a:rPr>
              <a:t>(wiatrowym i sejsmicznym),</a:t>
            </a:r>
          </a:p>
          <a:p>
            <a:r>
              <a:rPr lang="pl-PL" sz="2400" i="1" dirty="0" smtClean="0">
                <a:solidFill>
                  <a:srgbClr val="002060"/>
                </a:solidFill>
              </a:rPr>
              <a:t> </a:t>
            </a:r>
            <a:r>
              <a:rPr lang="pl-PL" sz="2400" b="1" i="1" dirty="0" smtClean="0">
                <a:solidFill>
                  <a:srgbClr val="002060"/>
                </a:solidFill>
              </a:rPr>
              <a:t>pływami</a:t>
            </a:r>
            <a:r>
              <a:rPr lang="pl-PL" sz="2400" i="1" dirty="0" smtClean="0">
                <a:solidFill>
                  <a:srgbClr val="002060"/>
                </a:solidFill>
              </a:rPr>
              <a:t> (przypływy i odpływy) </a:t>
            </a:r>
          </a:p>
          <a:p>
            <a:r>
              <a:rPr lang="pl-PL" sz="2400" i="1" dirty="0" smtClean="0">
                <a:solidFill>
                  <a:srgbClr val="002060"/>
                </a:solidFill>
              </a:rPr>
              <a:t> </a:t>
            </a:r>
            <a:r>
              <a:rPr lang="pl-PL" sz="2400" b="1" i="1" dirty="0" smtClean="0">
                <a:solidFill>
                  <a:srgbClr val="002060"/>
                </a:solidFill>
              </a:rPr>
              <a:t>prądami morskimi</a:t>
            </a:r>
            <a:r>
              <a:rPr lang="pl-PL" sz="2400" i="1" dirty="0" smtClean="0">
                <a:solidFill>
                  <a:srgbClr val="002060"/>
                </a:solidFill>
              </a:rPr>
              <a:t> (ciepłymi, zimnymi i obojętnymi).</a:t>
            </a:r>
          </a:p>
        </p:txBody>
      </p:sp>
      <p:sp>
        <p:nvSpPr>
          <p:cNvPr id="3" name="Tytuł 2"/>
          <p:cNvSpPr>
            <a:spLocks noGrp="1"/>
          </p:cNvSpPr>
          <p:nvPr>
            <p:ph type="title"/>
          </p:nvPr>
        </p:nvSpPr>
        <p:spPr>
          <a:xfrm>
            <a:off x="539552" y="620688"/>
            <a:ext cx="8280920" cy="64807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Energia prądów morskich, pływów i falowania</a:t>
            </a:r>
            <a:r>
              <a:rPr lang="pl-PL" i="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haroni" pitchFamily="2" charset="-79"/>
                <a:cs typeface="Aharoni" pitchFamily="2" charset="-79"/>
              </a:rPr>
              <a:t/>
            </a:r>
            <a:br>
              <a:rPr lang="pl-PL" i="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haroni" pitchFamily="2" charset="-79"/>
                <a:cs typeface="Aharoni" pitchFamily="2" charset="-79"/>
              </a:rPr>
            </a:br>
            <a:endParaRPr lang="pl-PL" i="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haroni" pitchFamily="2" charset="-79"/>
              <a:cs typeface="Aharoni" pitchFamily="2" charset="-79"/>
            </a:endParaRPr>
          </a:p>
        </p:txBody>
      </p:sp>
      <p:pic>
        <p:nvPicPr>
          <p:cNvPr id="5" name="Obraz 4" descr="15-001 (1).jpg"/>
          <p:cNvPicPr>
            <a:picLocks noChangeAspect="1"/>
          </p:cNvPicPr>
          <p:nvPr/>
        </p:nvPicPr>
        <p:blipFill>
          <a:blip r:embed="rId2" cstate="print"/>
          <a:srcRect b="16620"/>
          <a:stretch>
            <a:fillRect/>
          </a:stretch>
        </p:blipFill>
        <p:spPr>
          <a:xfrm>
            <a:off x="-756592" y="3284984"/>
            <a:ext cx="10376334" cy="3816424"/>
          </a:xfrm>
          <a:prstGeom prst="rect">
            <a:avLst/>
          </a:prstGeom>
          <a:ln>
            <a:noFill/>
          </a:ln>
          <a:effectLst>
            <a:softEdge rad="635000"/>
          </a:effectLst>
        </p:spPr>
      </p:pic>
      <p:sp>
        <p:nvSpPr>
          <p:cNvPr id="6"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1000"/>
                                        <p:tgtEl>
                                          <p:spTgt spid="2">
                                            <p:txEl>
                                              <p:pRg st="2" end="2"/>
                                            </p:txEl>
                                          </p:spTgt>
                                        </p:tgtEl>
                                      </p:cBhvr>
                                    </p:animEffect>
                                    <p:anim calcmode="lin" valueType="num">
                                      <p:cBhvr>
                                        <p:cTn id="2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14290"/>
            <a:ext cx="8229600" cy="2571768"/>
          </a:xfrm>
        </p:spPr>
        <p:txBody>
          <a:bodyPr>
            <a:normAutofit fontScale="90000"/>
          </a:bodyPr>
          <a:lstStyle/>
          <a:p>
            <a:r>
              <a:rPr lang="pl-PL" i="1" dirty="0" smtClean="0"/>
              <a:t>Centrum Kształcenia Zawodowego </a:t>
            </a:r>
            <a:br>
              <a:rPr lang="pl-PL" i="1" dirty="0" smtClean="0"/>
            </a:br>
            <a:r>
              <a:rPr lang="pl-PL" i="1" dirty="0" smtClean="0"/>
              <a:t>i Ustawicznego w Złotowie – </a:t>
            </a:r>
            <a:br>
              <a:rPr lang="pl-PL" i="1" dirty="0" smtClean="0"/>
            </a:br>
            <a:r>
              <a:rPr lang="pl-PL" sz="4800" b="1" i="1" dirty="0" smtClean="0"/>
              <a:t>Szkoła w Jastrowiu</a:t>
            </a:r>
            <a:br>
              <a:rPr lang="pl-PL" sz="4800" b="1" i="1" dirty="0" smtClean="0"/>
            </a:br>
            <a:endParaRPr lang="pl-PL" i="1" dirty="0"/>
          </a:p>
        </p:txBody>
      </p:sp>
      <p:pic>
        <p:nvPicPr>
          <p:cNvPr id="4" name="Symbol zastępczy zawartości 3" descr="untitled.bmp"/>
          <p:cNvPicPr>
            <a:picLocks noGrp="1" noChangeAspect="1"/>
          </p:cNvPicPr>
          <p:nvPr>
            <p:ph idx="1"/>
          </p:nvPr>
        </p:nvPicPr>
        <p:blipFill>
          <a:blip r:embed="rId2" cstate="print"/>
          <a:stretch>
            <a:fillRect/>
          </a:stretch>
        </p:blipFill>
        <p:spPr>
          <a:xfrm>
            <a:off x="323528" y="2564904"/>
            <a:ext cx="8572560" cy="3786214"/>
          </a:xfrm>
          <a:effectLst>
            <a:softEdge rad="317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lide(fromBottom)">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iguazu.jpg"/>
          <p:cNvPicPr>
            <a:picLocks noChangeAspect="1"/>
          </p:cNvPicPr>
          <p:nvPr/>
        </p:nvPicPr>
        <p:blipFill>
          <a:blip r:embed="rId2" cstate="print"/>
          <a:stretch>
            <a:fillRect/>
          </a:stretch>
        </p:blipFill>
        <p:spPr>
          <a:xfrm>
            <a:off x="-540568" y="260648"/>
            <a:ext cx="10819064" cy="6082754"/>
          </a:xfrm>
          <a:prstGeom prst="rect">
            <a:avLst/>
          </a:prstGeom>
          <a:ln w="34925">
            <a:noFill/>
          </a:ln>
          <a:effectLst>
            <a:softEdge rad="635000"/>
          </a:effectLst>
          <a:scene3d>
            <a:camera prst="orthographicFront">
              <a:rot lat="0" lon="0" rev="0"/>
            </a:camera>
            <a:lightRig rig="balanced" dir="t">
              <a:rot lat="0" lon="0" rev="8700000"/>
            </a:lightRig>
          </a:scene3d>
          <a:sp3d/>
        </p:spPr>
      </p:pic>
      <p:sp>
        <p:nvSpPr>
          <p:cNvPr id="2" name="Symbol zastępczy zawartości 1"/>
          <p:cNvSpPr>
            <a:spLocks noGrp="1"/>
          </p:cNvSpPr>
          <p:nvPr>
            <p:ph idx="1"/>
          </p:nvPr>
        </p:nvSpPr>
        <p:spPr>
          <a:xfrm>
            <a:off x="323528" y="1268760"/>
            <a:ext cx="8363272" cy="532859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pl-PL" sz="2400" b="1" i="1" dirty="0" smtClean="0">
                <a:solidFill>
                  <a:schemeClr val="accent6">
                    <a:lumMod val="75000"/>
                  </a:schemeClr>
                </a:solidFill>
                <a:effectLst>
                  <a:outerShdw blurRad="38100" dist="38100" dir="2700000" algn="tl">
                    <a:srgbClr val="000000">
                      <a:alpha val="43137"/>
                    </a:srgbClr>
                  </a:outerShdw>
                </a:effectLst>
              </a:rPr>
              <a:t>Energia spadku wód wykorzystywana jest przez człowieka od wieków w tzw. młynach wodnych – elektrowniach wodnych.</a:t>
            </a:r>
          </a:p>
          <a:p>
            <a:r>
              <a:rPr lang="pl-PL" sz="2400" b="1" i="1" dirty="0" smtClean="0">
                <a:solidFill>
                  <a:schemeClr val="accent6">
                    <a:lumMod val="75000"/>
                  </a:schemeClr>
                </a:solidFill>
                <a:effectLst>
                  <a:outerShdw blurRad="38100" dist="38100" dir="2700000" algn="tl">
                    <a:srgbClr val="000000">
                      <a:alpha val="43137"/>
                    </a:srgbClr>
                  </a:outerShdw>
                </a:effectLst>
              </a:rPr>
              <a:t> Energetyczne zasoby wodne Polski są niewielkie ze względu na niezbyt obfite i niekorzystnie w skali roku rozłożone opady, dużą przepuszczalność gruntów, a także niewielkie spadki terenów. </a:t>
            </a:r>
          </a:p>
          <a:p>
            <a:r>
              <a:rPr lang="pl-PL" sz="2400" b="1" i="1" dirty="0" smtClean="0">
                <a:solidFill>
                  <a:schemeClr val="accent6">
                    <a:lumMod val="75000"/>
                  </a:schemeClr>
                </a:solidFill>
                <a:effectLst>
                  <a:outerShdw blurRad="38100" dist="38100" dir="2700000" algn="tl">
                    <a:srgbClr val="000000">
                      <a:alpha val="43137"/>
                    </a:srgbClr>
                  </a:outerShdw>
                </a:effectLst>
              </a:rPr>
              <a:t>Warto podkreślić, że moc aktualnie istniejących elektrowni wodnych może być zwiększona o 20-30% poprzez modernizację agregatów prądotwórczych. </a:t>
            </a:r>
          </a:p>
          <a:p>
            <a:r>
              <a:rPr lang="pl-PL" sz="2400" b="1" i="1" dirty="0" smtClean="0">
                <a:solidFill>
                  <a:schemeClr val="accent6">
                    <a:lumMod val="75000"/>
                  </a:schemeClr>
                </a:solidFill>
                <a:effectLst>
                  <a:outerShdw blurRad="38100" dist="38100" dir="2700000" algn="tl">
                    <a:srgbClr val="000000">
                      <a:alpha val="43137"/>
                    </a:srgbClr>
                  </a:outerShdw>
                </a:effectLst>
              </a:rPr>
              <a:t>Do grupy małych elektrowni wodnych zalicza się obiekty </a:t>
            </a:r>
          </a:p>
          <a:p>
            <a:r>
              <a:rPr lang="pl-PL" sz="2400" b="1" i="1" dirty="0" smtClean="0">
                <a:solidFill>
                  <a:schemeClr val="accent6">
                    <a:lumMod val="75000"/>
                  </a:schemeClr>
                </a:solidFill>
                <a:effectLst>
                  <a:outerShdw blurRad="38100" dist="38100" dir="2700000" algn="tl">
                    <a:srgbClr val="000000">
                      <a:alpha val="43137"/>
                    </a:srgbClr>
                  </a:outerShdw>
                </a:effectLst>
              </a:rPr>
              <a:t>o mocy zainstalowanej poniżej 500 </a:t>
            </a:r>
            <a:r>
              <a:rPr lang="pl-PL" sz="2400" b="1" i="1" dirty="0" err="1" smtClean="0">
                <a:solidFill>
                  <a:schemeClr val="accent6">
                    <a:lumMod val="75000"/>
                  </a:schemeClr>
                </a:solidFill>
                <a:effectLst>
                  <a:outerShdw blurRad="38100" dist="38100" dir="2700000" algn="tl">
                    <a:srgbClr val="000000">
                      <a:alpha val="43137"/>
                    </a:srgbClr>
                  </a:outerShdw>
                </a:effectLst>
              </a:rPr>
              <a:t>kW</a:t>
            </a:r>
            <a:r>
              <a:rPr lang="pl-PL" sz="2400" b="1" i="1" dirty="0" smtClean="0">
                <a:solidFill>
                  <a:schemeClr val="accent6">
                    <a:lumMod val="75000"/>
                  </a:schemeClr>
                </a:solidFill>
                <a:effectLst>
                  <a:outerShdw blurRad="38100" dist="38100" dir="2700000" algn="tl">
                    <a:srgbClr val="000000">
                      <a:alpha val="43137"/>
                    </a:srgbClr>
                  </a:outerShdw>
                </a:effectLst>
              </a:rPr>
              <a:t>.</a:t>
            </a:r>
            <a:endParaRPr lang="pl-PL" sz="2400" b="1" i="1" dirty="0">
              <a:solidFill>
                <a:schemeClr val="accent6">
                  <a:lumMod val="75000"/>
                </a:schemeClr>
              </a:solidFill>
              <a:effectLst>
                <a:outerShdw blurRad="38100" dist="38100" dir="2700000" algn="tl">
                  <a:srgbClr val="000000">
                    <a:alpha val="43137"/>
                  </a:srgbClr>
                </a:outerShdw>
              </a:effectLst>
            </a:endParaRPr>
          </a:p>
        </p:txBody>
      </p:sp>
      <p:sp>
        <p:nvSpPr>
          <p:cNvPr id="3" name="Tytuł 2"/>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Energia spadku wód</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5"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1000"/>
                                        <p:tgtEl>
                                          <p:spTgt spid="2">
                                            <p:txEl>
                                              <p:pRg st="2" end="2"/>
                                            </p:txEl>
                                          </p:spTgt>
                                        </p:tgtEl>
                                      </p:cBhvr>
                                    </p:animEffect>
                                    <p:anim calcmode="lin" valueType="num">
                                      <p:cBhvr>
                                        <p:cTn id="2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5"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2000" fill="hold"/>
                                        <p:tgtEl>
                                          <p:spTgt spid="4"/>
                                        </p:tgtEl>
                                        <p:attrNameLst>
                                          <p:attrName>ppt_w</p:attrName>
                                        </p:attrNameLst>
                                      </p:cBhvr>
                                      <p:tavLst>
                                        <p:tav tm="0">
                                          <p:val>
                                            <p:strVal val="#ppt_w*0.70"/>
                                          </p:val>
                                        </p:tav>
                                        <p:tav tm="100000">
                                          <p:val>
                                            <p:strVal val="#ppt_w"/>
                                          </p:val>
                                        </p:tav>
                                      </p:tavLst>
                                    </p:anim>
                                    <p:anim calcmode="lin" valueType="num">
                                      <p:cBhvr>
                                        <p:cTn id="39" dur="2000" fill="hold"/>
                                        <p:tgtEl>
                                          <p:spTgt spid="4"/>
                                        </p:tgtEl>
                                        <p:attrNameLst>
                                          <p:attrName>ppt_h</p:attrName>
                                        </p:attrNameLst>
                                      </p:cBhvr>
                                      <p:tavLst>
                                        <p:tav tm="0">
                                          <p:val>
                                            <p:strVal val="#ppt_h"/>
                                          </p:val>
                                        </p:tav>
                                        <p:tav tm="100000">
                                          <p:val>
                                            <p:strVal val="#ppt_h"/>
                                          </p:val>
                                        </p:tav>
                                      </p:tavLst>
                                    </p:anim>
                                    <p:animEffect transition="in" filter="fade">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ydroelektrownia.jpg"/>
          <p:cNvPicPr>
            <a:picLocks noGrp="1" noChangeAspect="1"/>
          </p:cNvPicPr>
          <p:nvPr>
            <p:ph idx="1"/>
          </p:nvPr>
        </p:nvPicPr>
        <p:blipFill>
          <a:blip r:embed="rId2" cstate="print"/>
          <a:stretch>
            <a:fillRect/>
          </a:stretch>
        </p:blipFill>
        <p:spPr>
          <a:xfrm>
            <a:off x="827584" y="0"/>
            <a:ext cx="7694954" cy="4071942"/>
          </a:xfrm>
          <a:prstGeom prst="roundRect">
            <a:avLst>
              <a:gd name="adj" fmla="val 16667"/>
            </a:avLst>
          </a:prstGeom>
          <a:ln>
            <a:noFill/>
          </a:ln>
          <a:effectLst>
            <a:softEdge rad="63500"/>
          </a:effectLst>
        </p:spPr>
      </p:pic>
      <p:sp>
        <p:nvSpPr>
          <p:cNvPr id="6" name="pole tekstowe 5"/>
          <p:cNvSpPr txBox="1"/>
          <p:nvPr/>
        </p:nvSpPr>
        <p:spPr>
          <a:xfrm>
            <a:off x="251520" y="4221088"/>
            <a:ext cx="8653522" cy="221599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l-PL" sz="2400" b="1" i="1" dirty="0" smtClean="0">
                <a:solidFill>
                  <a:srgbClr val="002060"/>
                </a:solidFill>
              </a:rPr>
              <a:t>Nie od dziś wiadomo, iż odnawialne źródła energii są najbardziej korzystne dla każdej gospodarki państwowej. </a:t>
            </a:r>
          </a:p>
          <a:p>
            <a:endParaRPr lang="pl-PL" sz="2400" i="1" dirty="0" smtClean="0">
              <a:solidFill>
                <a:srgbClr val="002060"/>
              </a:solidFill>
            </a:endParaRPr>
          </a:p>
          <a:p>
            <a:r>
              <a:rPr lang="pl-PL" sz="2400" i="1" dirty="0" smtClean="0">
                <a:solidFill>
                  <a:srgbClr val="002060"/>
                </a:solidFill>
              </a:rPr>
              <a:t>Ich użytkowanie nie wiąże się z długotrwałym deficytem, ponieważ ich zasób odnawia się w krótkim czasie. </a:t>
            </a:r>
          </a:p>
          <a:p>
            <a:endParaRPr lang="pl-PL" dirty="0"/>
          </a:p>
        </p:txBody>
      </p:sp>
      <p:sp>
        <p:nvSpPr>
          <p:cNvPr id="5"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251520" y="332656"/>
            <a:ext cx="86868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sz="3600" b="1" i="1" dirty="0" smtClean="0">
                <a:solidFill>
                  <a:srgbClr val="FFC000"/>
                </a:solidFill>
                <a:effectLst>
                  <a:outerShdw blurRad="38100" dist="38100" dir="2700000" algn="tl">
                    <a:srgbClr val="000000">
                      <a:alpha val="43137"/>
                    </a:srgbClr>
                  </a:outerShdw>
                </a:effectLst>
                <a:latin typeface="Bookman Old Style" pitchFamily="18" charset="0"/>
              </a:rPr>
              <a:t>2. Eksperyment chemiczny – otrzymywanie i wykorzystywanie wodoru</a:t>
            </a:r>
            <a:endParaRPr lang="pl-PL" sz="36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8" name="Symbol zastępczy zawartości 7"/>
          <p:cNvSpPr>
            <a:spLocks noGrp="1"/>
          </p:cNvSpPr>
          <p:nvPr>
            <p:ph idx="1"/>
          </p:nvPr>
        </p:nvSpPr>
        <p:spPr>
          <a:xfrm>
            <a:off x="457200" y="1928802"/>
            <a:ext cx="8229600" cy="419736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pl-PL" sz="2400" i="1" dirty="0" smtClean="0">
                <a:solidFill>
                  <a:srgbClr val="002060"/>
                </a:solidFill>
              </a:rPr>
              <a:t>Otrzymywanie wodoru w wyniku reakcji chemicznej magnezu z kwasem solnym</a:t>
            </a:r>
          </a:p>
          <a:p>
            <a:r>
              <a:rPr lang="pl-PL" sz="2400" i="1" dirty="0" smtClean="0">
                <a:solidFill>
                  <a:srgbClr val="002060"/>
                </a:solidFill>
              </a:rPr>
              <a:t>Zbieranie wydzielanego wodoru znad wody z płynem do mycia naczyń w postaci bąbelek</a:t>
            </a:r>
          </a:p>
          <a:p>
            <a:r>
              <a:rPr lang="pl-PL" sz="2400" i="1" dirty="0" smtClean="0">
                <a:solidFill>
                  <a:srgbClr val="002060"/>
                </a:solidFill>
              </a:rPr>
              <a:t>Wykazanie aktywności wodoru poprzez spalanie</a:t>
            </a:r>
          </a:p>
          <a:p>
            <a:r>
              <a:rPr lang="pl-PL" sz="2400" i="1" dirty="0" smtClean="0">
                <a:solidFill>
                  <a:srgbClr val="002060"/>
                </a:solidFill>
              </a:rPr>
              <a:t>Eksperyment został przeprowadzony przez uczniów według instruktażu mgr Iwony </a:t>
            </a:r>
            <a:r>
              <a:rPr lang="pl-PL" sz="2400" i="1" dirty="0" err="1" smtClean="0">
                <a:solidFill>
                  <a:srgbClr val="002060"/>
                </a:solidFill>
              </a:rPr>
              <a:t>Chamier</a:t>
            </a:r>
            <a:r>
              <a:rPr lang="pl-PL" sz="2400" i="1" dirty="0" smtClean="0">
                <a:solidFill>
                  <a:srgbClr val="002060"/>
                </a:solidFill>
              </a:rPr>
              <a:t> – </a:t>
            </a:r>
            <a:r>
              <a:rPr lang="pl-PL" sz="2400" i="1" dirty="0" err="1" smtClean="0">
                <a:solidFill>
                  <a:srgbClr val="002060"/>
                </a:solidFill>
              </a:rPr>
              <a:t>Ciemińskiej</a:t>
            </a:r>
            <a:r>
              <a:rPr lang="pl-PL" sz="2400" i="1" dirty="0" smtClean="0">
                <a:solidFill>
                  <a:srgbClr val="002060"/>
                </a:solidFill>
              </a:rPr>
              <a:t> nauczyciela chemii.</a:t>
            </a:r>
          </a:p>
          <a:p>
            <a:endParaRPr lang="pl-PL" sz="2400" dirty="0"/>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anim calcmode="lin" valueType="num">
                                      <p:cBhvr>
                                        <p:cTn id="2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a 24"/>
          <p:cNvGrpSpPr/>
          <p:nvPr/>
        </p:nvGrpSpPr>
        <p:grpSpPr>
          <a:xfrm>
            <a:off x="179512" y="260648"/>
            <a:ext cx="8964488" cy="6234006"/>
            <a:chOff x="179512" y="260648"/>
            <a:chExt cx="8964488" cy="6234006"/>
          </a:xfrm>
        </p:grpSpPr>
        <p:grpSp>
          <p:nvGrpSpPr>
            <p:cNvPr id="10" name="Grupa 9"/>
            <p:cNvGrpSpPr/>
            <p:nvPr/>
          </p:nvGrpSpPr>
          <p:grpSpPr>
            <a:xfrm>
              <a:off x="179512" y="260648"/>
              <a:ext cx="8964488" cy="6234006"/>
              <a:chOff x="313416" y="692696"/>
              <a:chExt cx="8651072" cy="5757334"/>
            </a:xfrm>
          </p:grpSpPr>
          <p:pic>
            <p:nvPicPr>
              <p:cNvPr id="4" name="Obraz 3" descr="DSC05976.JPG"/>
              <p:cNvPicPr>
                <a:picLocks noChangeAspect="1"/>
              </p:cNvPicPr>
              <p:nvPr/>
            </p:nvPicPr>
            <p:blipFill>
              <a:blip r:embed="rId2" cstate="print"/>
              <a:stretch>
                <a:fillRect/>
              </a:stretch>
            </p:blipFill>
            <p:spPr>
              <a:xfrm>
                <a:off x="313416" y="692696"/>
                <a:ext cx="8651072" cy="5757334"/>
              </a:xfrm>
              <a:prstGeom prst="rect">
                <a:avLst/>
              </a:prstGeom>
              <a:effectLst>
                <a:softEdge rad="317500"/>
              </a:effectLst>
            </p:spPr>
          </p:pic>
          <p:sp>
            <p:nvSpPr>
              <p:cNvPr id="7" name="Objaśnienie w chmurce 6"/>
              <p:cNvSpPr/>
              <p:nvPr/>
            </p:nvSpPr>
            <p:spPr>
              <a:xfrm>
                <a:off x="1907704" y="908720"/>
                <a:ext cx="2357454" cy="1428760"/>
              </a:xfrm>
              <a:prstGeom prst="cloudCallout">
                <a:avLst>
                  <a:gd name="adj1" fmla="val 27652"/>
                  <a:gd name="adj2" fmla="val 10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2051720" y="1268760"/>
                <a:ext cx="2500330" cy="646331"/>
              </a:xfrm>
              <a:prstGeom prst="rect">
                <a:avLst/>
              </a:prstGeom>
              <a:noFill/>
            </p:spPr>
            <p:txBody>
              <a:bodyPr wrap="square" rtlCol="0">
                <a:spAutoFit/>
              </a:bodyPr>
              <a:lstStyle/>
              <a:p>
                <a:r>
                  <a:rPr lang="pl-PL" dirty="0" smtClean="0">
                    <a:solidFill>
                      <a:schemeClr val="bg1"/>
                    </a:solidFill>
                  </a:rPr>
                  <a:t>Do odważnych świat należy!</a:t>
                </a:r>
                <a:endParaRPr lang="pl-PL" dirty="0">
                  <a:solidFill>
                    <a:schemeClr val="bg1"/>
                  </a:solidFill>
                </a:endParaRPr>
              </a:p>
            </p:txBody>
          </p:sp>
        </p:grpSp>
        <p:sp>
          <p:nvSpPr>
            <p:cNvPr id="24" name="Prostokąt zaokrąglony 23"/>
            <p:cNvSpPr/>
            <p:nvPr/>
          </p:nvSpPr>
          <p:spPr>
            <a:xfrm>
              <a:off x="5364088" y="836712"/>
              <a:ext cx="2196752"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Aktywność wodoru</a:t>
              </a:r>
              <a:endParaRPr lang="pl-PL" dirty="0"/>
            </a:p>
          </p:txBody>
        </p:sp>
      </p:grpSp>
      <p:grpSp>
        <p:nvGrpSpPr>
          <p:cNvPr id="27" name="Grupa 26"/>
          <p:cNvGrpSpPr/>
          <p:nvPr/>
        </p:nvGrpSpPr>
        <p:grpSpPr>
          <a:xfrm>
            <a:off x="0" y="0"/>
            <a:ext cx="8979099" cy="6380302"/>
            <a:chOff x="0" y="0"/>
            <a:chExt cx="8979099" cy="6380302"/>
          </a:xfrm>
        </p:grpSpPr>
        <p:pic>
          <p:nvPicPr>
            <p:cNvPr id="12" name="Obraz 11" descr="DSC05977.JPG"/>
            <p:cNvPicPr>
              <a:picLocks noChangeAspect="1"/>
            </p:cNvPicPr>
            <p:nvPr/>
          </p:nvPicPr>
          <p:blipFill>
            <a:blip r:embed="rId3" cstate="print"/>
            <a:stretch>
              <a:fillRect/>
            </a:stretch>
          </p:blipFill>
          <p:spPr>
            <a:xfrm>
              <a:off x="0" y="0"/>
              <a:ext cx="8979099" cy="6380302"/>
            </a:xfrm>
            <a:prstGeom prst="rect">
              <a:avLst/>
            </a:prstGeom>
            <a:effectLst>
              <a:softEdge rad="317500"/>
            </a:effectLst>
          </p:spPr>
        </p:pic>
        <p:sp>
          <p:nvSpPr>
            <p:cNvPr id="26" name="Prostokąt zaokrąglony 25"/>
            <p:cNvSpPr/>
            <p:nvPr/>
          </p:nvSpPr>
          <p:spPr>
            <a:xfrm>
              <a:off x="3779912" y="5445224"/>
              <a:ext cx="2304256" cy="79208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Prezentacja eksperymentu</a:t>
              </a:r>
              <a:endParaRPr lang="pl-PL" dirty="0"/>
            </a:p>
          </p:txBody>
        </p:sp>
      </p:grpSp>
      <p:grpSp>
        <p:nvGrpSpPr>
          <p:cNvPr id="30" name="Grupa 29"/>
          <p:cNvGrpSpPr/>
          <p:nvPr/>
        </p:nvGrpSpPr>
        <p:grpSpPr>
          <a:xfrm>
            <a:off x="-107504" y="188640"/>
            <a:ext cx="9144000" cy="6445420"/>
            <a:chOff x="179512" y="7461448"/>
            <a:chExt cx="9144000" cy="6445420"/>
          </a:xfrm>
        </p:grpSpPr>
        <p:grpSp>
          <p:nvGrpSpPr>
            <p:cNvPr id="29" name="Grupa 28"/>
            <p:cNvGrpSpPr/>
            <p:nvPr/>
          </p:nvGrpSpPr>
          <p:grpSpPr>
            <a:xfrm>
              <a:off x="179512" y="7821488"/>
              <a:ext cx="9144000" cy="6085380"/>
              <a:chOff x="179512" y="7821488"/>
              <a:chExt cx="9144000" cy="6085380"/>
            </a:xfrm>
          </p:grpSpPr>
          <p:pic>
            <p:nvPicPr>
              <p:cNvPr id="15" name="Obraz 14" descr="DSC05996.JPG"/>
              <p:cNvPicPr>
                <a:picLocks noChangeAspect="1"/>
              </p:cNvPicPr>
              <p:nvPr/>
            </p:nvPicPr>
            <p:blipFill>
              <a:blip r:embed="rId4" cstate="print"/>
              <a:stretch>
                <a:fillRect/>
              </a:stretch>
            </p:blipFill>
            <p:spPr>
              <a:xfrm>
                <a:off x="179512" y="7821488"/>
                <a:ext cx="9144000" cy="6085380"/>
              </a:xfrm>
              <a:prstGeom prst="rect">
                <a:avLst/>
              </a:prstGeom>
              <a:effectLst>
                <a:softEdge rad="317500"/>
              </a:effectLst>
            </p:spPr>
          </p:pic>
          <p:sp>
            <p:nvSpPr>
              <p:cNvPr id="17" name="Prostokąt zaokrąglony 16"/>
              <p:cNvSpPr/>
              <p:nvPr/>
            </p:nvSpPr>
            <p:spPr>
              <a:xfrm>
                <a:off x="2447256" y="8253536"/>
                <a:ext cx="1368152" cy="43204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Grzegorz</a:t>
                </a:r>
                <a:endParaRPr lang="pl-PL" dirty="0"/>
              </a:p>
            </p:txBody>
          </p:sp>
          <p:sp>
            <p:nvSpPr>
              <p:cNvPr id="18" name="Prostokąt zaokrąglony 17"/>
              <p:cNvSpPr/>
              <p:nvPr/>
            </p:nvSpPr>
            <p:spPr>
              <a:xfrm>
                <a:off x="3815408" y="8541568"/>
                <a:ext cx="1368152" cy="43204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Adrian</a:t>
                </a:r>
                <a:endParaRPr lang="pl-PL" dirty="0"/>
              </a:p>
            </p:txBody>
          </p:sp>
          <p:sp>
            <p:nvSpPr>
              <p:cNvPr id="19" name="Prostokąt zaokrąglony 18"/>
              <p:cNvSpPr/>
              <p:nvPr/>
            </p:nvSpPr>
            <p:spPr>
              <a:xfrm>
                <a:off x="5183560" y="8325544"/>
                <a:ext cx="1368152" cy="43204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Damian</a:t>
                </a:r>
                <a:endParaRPr lang="pl-PL" dirty="0"/>
              </a:p>
            </p:txBody>
          </p:sp>
          <p:sp>
            <p:nvSpPr>
              <p:cNvPr id="20" name="Prostokąt zaokrąglony 19"/>
              <p:cNvSpPr/>
              <p:nvPr/>
            </p:nvSpPr>
            <p:spPr>
              <a:xfrm>
                <a:off x="6623720" y="8469560"/>
                <a:ext cx="1368152" cy="43204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Mateusz</a:t>
                </a:r>
                <a:endParaRPr lang="pl-PL" dirty="0"/>
              </a:p>
            </p:txBody>
          </p:sp>
        </p:grpSp>
        <p:sp>
          <p:nvSpPr>
            <p:cNvPr id="28" name="Prostokąt zaokrąglony 27"/>
            <p:cNvSpPr/>
            <p:nvPr/>
          </p:nvSpPr>
          <p:spPr>
            <a:xfrm>
              <a:off x="2051720" y="7461448"/>
              <a:ext cx="5688632" cy="79208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sz="2000" dirty="0" smtClean="0"/>
                <a:t>Zbieranie wodoru znad wody . My wykorzystujemy wodór do zasilania samochodu  a co będzie z tym ?</a:t>
              </a:r>
            </a:p>
            <a:p>
              <a:pPr algn="ctr"/>
              <a:endParaRPr lang="pl-PL" dirty="0"/>
            </a:p>
          </p:txBody>
        </p:sp>
      </p:grpSp>
      <p:sp>
        <p:nvSpPr>
          <p:cNvPr id="21" name="UTurnArrow">
            <a:hlinkClick r:id="rId5"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2000"/>
                                        <p:tgtEl>
                                          <p:spTgt spid="25"/>
                                        </p:tgtEl>
                                      </p:cBhvr>
                                    </p:animEffect>
                                    <p:set>
                                      <p:cBhvr>
                                        <p:cTn id="19" dur="1" fill="hold">
                                          <p:stCondLst>
                                            <p:cond delay="1999"/>
                                          </p:stCondLst>
                                        </p:cTn>
                                        <p:tgtEl>
                                          <p:spTgt spid="2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2000"/>
                                        <p:tgtEl>
                                          <p:spTgt spid="27"/>
                                        </p:tgtEl>
                                      </p:cBhvr>
                                    </p:animEffect>
                                    <p:set>
                                      <p:cBhvr>
                                        <p:cTn id="29"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88640"/>
            <a:ext cx="9324528" cy="165618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pl-PL" sz="3100" b="1" i="1" dirty="0" smtClean="0">
                <a:solidFill>
                  <a:srgbClr val="FFC000"/>
                </a:solidFill>
                <a:effectLst>
                  <a:outerShdw blurRad="38100" dist="38100" dir="2700000" algn="tl">
                    <a:srgbClr val="000000">
                      <a:alpha val="43137"/>
                    </a:srgbClr>
                  </a:outerShdw>
                </a:effectLst>
                <a:latin typeface="Bookman Old Style" pitchFamily="18" charset="0"/>
              </a:rPr>
              <a:t>3. SZLAK ODNAWIALNYCH ŹRÓDEŁ ENERGII:</a:t>
            </a:r>
            <a:br>
              <a:rPr lang="pl-PL" sz="3100" b="1" i="1" dirty="0" smtClean="0">
                <a:solidFill>
                  <a:srgbClr val="FFC000"/>
                </a:solidFill>
                <a:effectLst>
                  <a:outerShdw blurRad="38100" dist="38100" dir="2700000" algn="tl">
                    <a:srgbClr val="000000">
                      <a:alpha val="43137"/>
                    </a:srgbClr>
                  </a:outerShdw>
                </a:effectLst>
                <a:latin typeface="Bookman Old Style" pitchFamily="18" charset="0"/>
              </a:rPr>
            </a:br>
            <a:r>
              <a:rPr lang="pl-PL" sz="3100" b="1" i="1" dirty="0" smtClean="0">
                <a:solidFill>
                  <a:srgbClr val="FFC000"/>
                </a:solidFill>
                <a:effectLst>
                  <a:outerShdw blurRad="38100" dist="38100" dir="2700000" algn="tl">
                    <a:srgbClr val="000000">
                      <a:alpha val="43137"/>
                    </a:srgbClr>
                  </a:outerShdw>
                </a:effectLst>
                <a:latin typeface="Bookman Old Style" pitchFamily="18" charset="0"/>
              </a:rPr>
              <a:t>elektrownie wodne na rzece Gwdzie, solary słoneczne , wiatraki</a:t>
            </a:r>
            <a:endParaRPr lang="pl-PL" sz="31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4" name="Symbol zastępczy zawartości 3"/>
          <p:cNvSpPr>
            <a:spLocks noGrp="1"/>
          </p:cNvSpPr>
          <p:nvPr>
            <p:ph sz="half" idx="4294967295"/>
          </p:nvPr>
        </p:nvSpPr>
        <p:spPr>
          <a:xfrm>
            <a:off x="0" y="1556792"/>
            <a:ext cx="4355976" cy="39512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buFont typeface="Arial Black" pitchFamily="34" charset="0"/>
              <a:buChar char="☼"/>
            </a:pPr>
            <a:endParaRPr lang="pl-PL" dirty="0" smtClean="0"/>
          </a:p>
          <a:p>
            <a:pPr marL="444500" indent="-444500">
              <a:buFont typeface="Arial Black" pitchFamily="34" charset="0"/>
              <a:buChar char="☼"/>
            </a:pPr>
            <a:r>
              <a:rPr lang="pl-PL" dirty="0" smtClean="0">
                <a:solidFill>
                  <a:srgbClr val="0070C0"/>
                </a:solidFill>
              </a:rPr>
              <a:t>Elektrownia wodna w Podgajach </a:t>
            </a:r>
          </a:p>
          <a:p>
            <a:pPr marL="444500" indent="-444500">
              <a:buFont typeface="Arial Black" pitchFamily="34" charset="0"/>
              <a:buChar char="☼"/>
            </a:pPr>
            <a:r>
              <a:rPr lang="pl-PL" dirty="0" smtClean="0">
                <a:solidFill>
                  <a:srgbClr val="0070C0"/>
                </a:solidFill>
              </a:rPr>
              <a:t>Elektrownia wodna w Jastrowiu</a:t>
            </a:r>
            <a:endParaRPr lang="pl-PL" dirty="0">
              <a:solidFill>
                <a:srgbClr val="0070C0"/>
              </a:solidFill>
            </a:endParaRPr>
          </a:p>
        </p:txBody>
      </p:sp>
      <p:sp>
        <p:nvSpPr>
          <p:cNvPr id="6" name="Symbol zastępczy zawartości 5"/>
          <p:cNvSpPr>
            <a:spLocks noGrp="1"/>
          </p:cNvSpPr>
          <p:nvPr>
            <p:ph sz="quarter" idx="4294967295"/>
          </p:nvPr>
        </p:nvSpPr>
        <p:spPr>
          <a:xfrm>
            <a:off x="4644009" y="1500174"/>
            <a:ext cx="4499992" cy="39512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pl-PL" dirty="0" smtClean="0">
              <a:solidFill>
                <a:srgbClr val="0070C0"/>
              </a:solidFill>
            </a:endParaRPr>
          </a:p>
          <a:p>
            <a:pPr>
              <a:buFont typeface="Arial Black" pitchFamily="34" charset="0"/>
              <a:buChar char="☼"/>
            </a:pPr>
            <a:r>
              <a:rPr lang="pl-PL" dirty="0" smtClean="0">
                <a:solidFill>
                  <a:srgbClr val="0070C0"/>
                </a:solidFill>
              </a:rPr>
              <a:t>Solary słoneczne na budynkach</a:t>
            </a:r>
          </a:p>
          <a:p>
            <a:pPr>
              <a:buFont typeface="Arial Black" pitchFamily="34" charset="0"/>
              <a:buChar char="☼"/>
            </a:pPr>
            <a:r>
              <a:rPr lang="pl-PL" dirty="0" smtClean="0">
                <a:solidFill>
                  <a:srgbClr val="0070C0"/>
                </a:solidFill>
              </a:rPr>
              <a:t>Solary słoneczne –sygnalizacyjne</a:t>
            </a:r>
          </a:p>
          <a:p>
            <a:pPr>
              <a:buFont typeface="Arial Black" pitchFamily="34" charset="0"/>
              <a:buChar char="☼"/>
            </a:pPr>
            <a:r>
              <a:rPr lang="pl-PL" dirty="0" smtClean="0">
                <a:solidFill>
                  <a:srgbClr val="0070C0"/>
                </a:solidFill>
              </a:rPr>
              <a:t>Wiatraki</a:t>
            </a:r>
            <a:endParaRPr lang="pl-PL" dirty="0">
              <a:solidFill>
                <a:srgbClr val="0070C0"/>
              </a:solidFill>
            </a:endParaRPr>
          </a:p>
        </p:txBody>
      </p:sp>
      <p:sp>
        <p:nvSpPr>
          <p:cNvPr id="5"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1000"/>
                                        <p:tgtEl>
                                          <p:spTgt spid="6">
                                            <p:txEl>
                                              <p:pRg st="2" end="2"/>
                                            </p:txEl>
                                          </p:spTgt>
                                        </p:tgtEl>
                                      </p:cBhvr>
                                    </p:animEffect>
                                    <p:anim calcmode="lin" valueType="num">
                                      <p:cBhvr>
                                        <p:cTn id="1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1000"/>
                                        <p:tgtEl>
                                          <p:spTgt spid="6">
                                            <p:txEl>
                                              <p:pRg st="3" end="3"/>
                                            </p:txEl>
                                          </p:spTgt>
                                        </p:tgtEl>
                                      </p:cBhvr>
                                    </p:animEffect>
                                    <p:anim calcmode="lin" valueType="num">
                                      <p:cBhvr>
                                        <p:cTn id="2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a 15"/>
          <p:cNvGrpSpPr/>
          <p:nvPr/>
        </p:nvGrpSpPr>
        <p:grpSpPr>
          <a:xfrm>
            <a:off x="467544" y="44624"/>
            <a:ext cx="8676456" cy="6813376"/>
            <a:chOff x="467544" y="44624"/>
            <a:chExt cx="8676456" cy="6813376"/>
          </a:xfrm>
        </p:grpSpPr>
        <p:pic>
          <p:nvPicPr>
            <p:cNvPr id="5123" name="Picture 3"/>
            <p:cNvPicPr>
              <a:picLocks noChangeAspect="1" noChangeArrowheads="1"/>
            </p:cNvPicPr>
            <p:nvPr/>
          </p:nvPicPr>
          <p:blipFill>
            <a:blip r:embed="rId2" cstate="print"/>
            <a:srcRect l="33206" t="32603" r="24180" b="1171"/>
            <a:stretch>
              <a:fillRect/>
            </a:stretch>
          </p:blipFill>
          <p:spPr bwMode="auto">
            <a:xfrm>
              <a:off x="467544" y="548680"/>
              <a:ext cx="7474117" cy="6309320"/>
            </a:xfrm>
            <a:prstGeom prst="rect">
              <a:avLst/>
            </a:prstGeom>
            <a:ln>
              <a:noFill/>
            </a:ln>
            <a:effectLst>
              <a:softEdge rad="635000"/>
            </a:effectLst>
          </p:spPr>
        </p:pic>
        <p:sp>
          <p:nvSpPr>
            <p:cNvPr id="5" name="Objaśnienie liniowe 1 4"/>
            <p:cNvSpPr/>
            <p:nvPr/>
          </p:nvSpPr>
          <p:spPr>
            <a:xfrm>
              <a:off x="6084168" y="2642429"/>
              <a:ext cx="3059832" cy="1200329"/>
            </a:xfrm>
            <a:prstGeom prst="borderCallout1">
              <a:avLst>
                <a:gd name="adj1" fmla="val 31882"/>
                <a:gd name="adj2" fmla="val 369"/>
                <a:gd name="adj3" fmla="val 90547"/>
                <a:gd name="adj4" fmla="val -46954"/>
              </a:avLst>
            </a:prstGeom>
            <a:solidFill>
              <a:schemeClr val="bg1">
                <a:alpha val="29000"/>
              </a:schemeClr>
            </a:solidFill>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pl-PL" dirty="0" smtClean="0"/>
                <a:t>Jastrowie – Podgaje - elektrownia</a:t>
              </a:r>
            </a:p>
            <a:p>
              <a:pPr algn="ctr"/>
              <a:r>
                <a:rPr lang="pl-PL" dirty="0" smtClean="0"/>
                <a:t>10,3km</a:t>
              </a:r>
            </a:p>
            <a:p>
              <a:pPr algn="ctr"/>
              <a:r>
                <a:rPr lang="pl-PL" dirty="0" smtClean="0"/>
                <a:t>Czas przejazdu 20min</a:t>
              </a:r>
            </a:p>
          </p:txBody>
        </p:sp>
        <p:cxnSp>
          <p:nvCxnSpPr>
            <p:cNvPr id="7" name="Łącznik prosty 6"/>
            <p:cNvCxnSpPr/>
            <p:nvPr/>
          </p:nvCxnSpPr>
          <p:spPr>
            <a:xfrm flipH="1" flipV="1">
              <a:off x="5436096" y="2996952"/>
              <a:ext cx="648072" cy="72008"/>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8" name="Objaśnienie liniowe 1 7"/>
            <p:cNvSpPr/>
            <p:nvPr/>
          </p:nvSpPr>
          <p:spPr>
            <a:xfrm>
              <a:off x="1187624" y="1988840"/>
              <a:ext cx="2448272" cy="1200329"/>
            </a:xfrm>
            <a:prstGeom prst="borderCallout1">
              <a:avLst>
                <a:gd name="adj1" fmla="val 51140"/>
                <a:gd name="adj2" fmla="val 100601"/>
                <a:gd name="adj3" fmla="val -6258"/>
                <a:gd name="adj4" fmla="val 151006"/>
              </a:avLst>
            </a:prstGeom>
            <a:solidFill>
              <a:schemeClr val="bg1">
                <a:alpha val="75000"/>
              </a:schemeClr>
            </a:solidFill>
          </p:spPr>
          <p:style>
            <a:lnRef idx="2">
              <a:schemeClr val="accent6"/>
            </a:lnRef>
            <a:fillRef idx="1">
              <a:schemeClr val="lt1"/>
            </a:fillRef>
            <a:effectRef idx="0">
              <a:schemeClr val="accent6"/>
            </a:effectRef>
            <a:fontRef idx="minor">
              <a:schemeClr val="dk1"/>
            </a:fontRef>
          </p:style>
          <p:txBody>
            <a:bodyPr rtlCol="0" anchor="ctr">
              <a:spAutoFit/>
            </a:bodyPr>
            <a:lstStyle/>
            <a:p>
              <a:pPr algn="ctr"/>
              <a:r>
                <a:rPr lang="pl-PL" dirty="0" smtClean="0"/>
                <a:t>Jastrowie – Okonek – solar słoneczny</a:t>
              </a:r>
            </a:p>
            <a:p>
              <a:pPr algn="ctr"/>
              <a:r>
                <a:rPr lang="pl-PL" dirty="0" smtClean="0"/>
                <a:t>15,2km</a:t>
              </a:r>
            </a:p>
            <a:p>
              <a:pPr algn="ctr"/>
              <a:r>
                <a:rPr lang="pl-PL" dirty="0" smtClean="0"/>
                <a:t>Czas przejazdu 20min</a:t>
              </a:r>
            </a:p>
          </p:txBody>
        </p:sp>
        <p:cxnSp>
          <p:nvCxnSpPr>
            <p:cNvPr id="10" name="Łącznik prosty 9"/>
            <p:cNvCxnSpPr>
              <a:stCxn id="14" idx="0"/>
            </p:cNvCxnSpPr>
            <p:nvPr/>
          </p:nvCxnSpPr>
          <p:spPr>
            <a:xfrm flipV="1">
              <a:off x="3059832" y="3861048"/>
              <a:ext cx="1512168" cy="576064"/>
            </a:xfrm>
            <a:prstGeom prst="line">
              <a:avLst/>
            </a:prstGeom>
            <a:ln w="25400"/>
          </p:spPr>
          <p:style>
            <a:lnRef idx="1">
              <a:schemeClr val="accent6"/>
            </a:lnRef>
            <a:fillRef idx="0">
              <a:schemeClr val="accent6"/>
            </a:fillRef>
            <a:effectRef idx="0">
              <a:schemeClr val="accent6"/>
            </a:effectRef>
            <a:fontRef idx="minor">
              <a:schemeClr val="tx1"/>
            </a:fontRef>
          </p:style>
        </p:cxnSp>
        <p:cxnSp>
          <p:nvCxnSpPr>
            <p:cNvPr id="11" name="Łącznik prosty 10"/>
            <p:cNvCxnSpPr>
              <a:endCxn id="8" idx="0"/>
            </p:cNvCxnSpPr>
            <p:nvPr/>
          </p:nvCxnSpPr>
          <p:spPr>
            <a:xfrm flipH="1" flipV="1">
              <a:off x="3635896" y="2589005"/>
              <a:ext cx="1008112" cy="1128027"/>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4" name="pole tekstowe 13"/>
            <p:cNvSpPr txBox="1"/>
            <p:nvPr/>
          </p:nvSpPr>
          <p:spPr>
            <a:xfrm>
              <a:off x="1547664" y="4437112"/>
              <a:ext cx="3024336" cy="1200329"/>
            </a:xfrm>
            <a:prstGeom prst="rect">
              <a:avLst/>
            </a:prstGeom>
            <a:solidFill>
              <a:schemeClr val="bg1">
                <a:alpha val="29000"/>
              </a:schemeClr>
            </a:solidFill>
          </p:spPr>
          <p:style>
            <a:lnRef idx="2">
              <a:schemeClr val="accent6"/>
            </a:lnRef>
            <a:fillRef idx="1">
              <a:schemeClr val="lt1"/>
            </a:fillRef>
            <a:effectRef idx="0">
              <a:schemeClr val="accent6"/>
            </a:effectRef>
            <a:fontRef idx="minor">
              <a:schemeClr val="dk1"/>
            </a:fontRef>
          </p:style>
          <p:txBody>
            <a:bodyPr rtlCol="0" anchor="ctr">
              <a:spAutoFit/>
            </a:bodyPr>
            <a:lstStyle/>
            <a:p>
              <a:pPr algn="ctr"/>
              <a:r>
                <a:rPr lang="pl-PL" dirty="0" smtClean="0">
                  <a:solidFill>
                    <a:schemeClr val="dk1"/>
                  </a:solidFill>
                </a:rPr>
                <a:t>Jastrowie – Elektrownia w Jastrowiu</a:t>
              </a:r>
            </a:p>
            <a:p>
              <a:pPr algn="ctr"/>
              <a:r>
                <a:rPr lang="pl-PL" dirty="0" smtClean="0">
                  <a:solidFill>
                    <a:schemeClr val="dk1"/>
                  </a:solidFill>
                </a:rPr>
                <a:t>4km </a:t>
              </a:r>
            </a:p>
            <a:p>
              <a:pPr algn="ctr"/>
              <a:r>
                <a:rPr lang="pl-PL" dirty="0" smtClean="0">
                  <a:solidFill>
                    <a:schemeClr val="dk1"/>
                  </a:solidFill>
                </a:rPr>
                <a:t>Czas przejazdu 5 min</a:t>
              </a:r>
            </a:p>
          </p:txBody>
        </p:sp>
        <p:cxnSp>
          <p:nvCxnSpPr>
            <p:cNvPr id="29" name="Łącznik prosty 28"/>
            <p:cNvCxnSpPr>
              <a:stCxn id="14" idx="0"/>
            </p:cNvCxnSpPr>
            <p:nvPr/>
          </p:nvCxnSpPr>
          <p:spPr>
            <a:xfrm flipV="1">
              <a:off x="3059832" y="3933056"/>
              <a:ext cx="2016224" cy="504056"/>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43" name="pole tekstowe 42"/>
            <p:cNvSpPr txBox="1"/>
            <p:nvPr/>
          </p:nvSpPr>
          <p:spPr>
            <a:xfrm>
              <a:off x="4788024" y="5157192"/>
              <a:ext cx="3024336" cy="923330"/>
            </a:xfrm>
            <a:prstGeom prst="rect">
              <a:avLst/>
            </a:prstGeom>
            <a:solidFill>
              <a:schemeClr val="bg1">
                <a:alpha val="61000"/>
              </a:schemeClr>
            </a:solidFill>
          </p:spPr>
          <p:style>
            <a:lnRef idx="2">
              <a:schemeClr val="accent6"/>
            </a:lnRef>
            <a:fillRef idx="1">
              <a:schemeClr val="lt1"/>
            </a:fillRef>
            <a:effectRef idx="0">
              <a:schemeClr val="accent6"/>
            </a:effectRef>
            <a:fontRef idx="minor">
              <a:schemeClr val="dk1"/>
            </a:fontRef>
          </p:style>
          <p:txBody>
            <a:bodyPr rtlCol="0" anchor="ctr">
              <a:spAutoFit/>
            </a:bodyPr>
            <a:lstStyle/>
            <a:p>
              <a:pPr algn="ctr"/>
              <a:r>
                <a:rPr lang="pl-PL" dirty="0" smtClean="0">
                  <a:solidFill>
                    <a:schemeClr val="dk1"/>
                  </a:solidFill>
                </a:rPr>
                <a:t>Jastrowie – Górzna - wiatrak</a:t>
              </a:r>
            </a:p>
            <a:p>
              <a:pPr algn="ctr"/>
              <a:r>
                <a:rPr lang="pl-PL" dirty="0" smtClean="0">
                  <a:solidFill>
                    <a:schemeClr val="dk1"/>
                  </a:solidFill>
                </a:rPr>
                <a:t>7.7km </a:t>
              </a:r>
            </a:p>
            <a:p>
              <a:pPr algn="ctr"/>
              <a:r>
                <a:rPr lang="pl-PL" dirty="0" smtClean="0">
                  <a:solidFill>
                    <a:schemeClr val="dk1"/>
                  </a:solidFill>
                </a:rPr>
                <a:t>Czas przejazdu 10min</a:t>
              </a:r>
            </a:p>
          </p:txBody>
        </p:sp>
        <p:cxnSp>
          <p:nvCxnSpPr>
            <p:cNvPr id="56" name="Łącznik prosty 55"/>
            <p:cNvCxnSpPr>
              <a:stCxn id="43" idx="0"/>
            </p:cNvCxnSpPr>
            <p:nvPr/>
          </p:nvCxnSpPr>
          <p:spPr>
            <a:xfrm flipH="1" flipV="1">
              <a:off x="5580112" y="4221088"/>
              <a:ext cx="720080" cy="936104"/>
            </a:xfrm>
            <a:prstGeom prst="line">
              <a:avLst/>
            </a:prstGeom>
            <a:ln w="25400"/>
          </p:spPr>
          <p:style>
            <a:lnRef idx="1">
              <a:schemeClr val="accent6"/>
            </a:lnRef>
            <a:fillRef idx="0">
              <a:schemeClr val="accent6"/>
            </a:fillRef>
            <a:effectRef idx="0">
              <a:schemeClr val="accent6"/>
            </a:effectRef>
            <a:fontRef idx="minor">
              <a:schemeClr val="tx1"/>
            </a:fontRef>
          </p:style>
        </p:cxnSp>
        <p:cxnSp>
          <p:nvCxnSpPr>
            <p:cNvPr id="59" name="Łącznik prosty 58"/>
            <p:cNvCxnSpPr>
              <a:stCxn id="43" idx="0"/>
            </p:cNvCxnSpPr>
            <p:nvPr/>
          </p:nvCxnSpPr>
          <p:spPr>
            <a:xfrm flipH="1" flipV="1">
              <a:off x="4644008" y="3861048"/>
              <a:ext cx="1656184" cy="1296144"/>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5" name="Prostokąt zaokrąglony 14"/>
            <p:cNvSpPr/>
            <p:nvPr/>
          </p:nvSpPr>
          <p:spPr>
            <a:xfrm>
              <a:off x="1331640" y="44624"/>
              <a:ext cx="6552728" cy="1080120"/>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sz="2400" dirty="0" smtClean="0">
                  <a:solidFill>
                    <a:schemeClr val="tx1"/>
                  </a:solidFill>
                </a:rPr>
                <a:t>Mapa okolic szkoły z zaznaczonymi obiektami OZE z czasami przejazdu i odległością do obiektów. </a:t>
              </a:r>
            </a:p>
            <a:p>
              <a:pPr algn="ctr"/>
              <a:endParaRPr lang="pl-PL" dirty="0"/>
            </a:p>
          </p:txBody>
        </p:sp>
      </p:grpSp>
      <p:sp>
        <p:nvSpPr>
          <p:cNvPr id="17"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b="1" i="1" dirty="0" smtClean="0">
                <a:solidFill>
                  <a:srgbClr val="FFC000"/>
                </a:solidFill>
                <a:effectLst>
                  <a:outerShdw blurRad="38100" dist="38100" dir="2700000" algn="tl">
                    <a:srgbClr val="000000">
                      <a:alpha val="43137"/>
                    </a:srgbClr>
                  </a:outerShdw>
                </a:effectLst>
                <a:latin typeface="Bookman Old Style" pitchFamily="18" charset="0"/>
              </a:rPr>
              <a:t>I etap – elektrownie wodne na rzece Gwdzie</a:t>
            </a:r>
            <a:endParaRPr lang="pl-PL"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3" name="Symbol zastępczy zawartości 2"/>
          <p:cNvSpPr>
            <a:spLocks noGrp="1"/>
          </p:cNvSpPr>
          <p:nvPr>
            <p:ph idx="1"/>
          </p:nvPr>
        </p:nvSpPr>
        <p:spPr>
          <a:xfrm>
            <a:off x="467544" y="1988840"/>
            <a:ext cx="8229600" cy="45259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lnSpcReduction="10000"/>
          </a:bodyPr>
          <a:lstStyle/>
          <a:p>
            <a:pPr marL="0" indent="354013" algn="ctr">
              <a:buNone/>
            </a:pPr>
            <a:r>
              <a:rPr lang="pl-PL" sz="2800" b="1" dirty="0" smtClean="0"/>
              <a:t> </a:t>
            </a:r>
            <a:r>
              <a:rPr lang="pl-PL" sz="3900" b="1" i="1" dirty="0" smtClean="0">
                <a:solidFill>
                  <a:srgbClr val="002060"/>
                </a:solidFill>
              </a:rPr>
              <a:t>I trasa – Powiat Złotowski, gmina Okonek – gmina Jastrowie</a:t>
            </a:r>
          </a:p>
          <a:p>
            <a:pPr>
              <a:buNone/>
            </a:pPr>
            <a:endParaRPr lang="pl-PL" dirty="0" smtClean="0"/>
          </a:p>
          <a:p>
            <a:pPr marL="0" indent="355600">
              <a:buNone/>
            </a:pPr>
            <a:r>
              <a:rPr lang="pl-PL" sz="3100" i="1" dirty="0" smtClean="0">
                <a:solidFill>
                  <a:srgbClr val="002060"/>
                </a:solidFill>
              </a:rPr>
              <a:t>Na rzece Gwdzie znajduje się 5 elektrowni wodnych należących do energetyki wielkopolskiej i 2 należące do prywatnych użytkowników czyli elektrownia wodna w Węgorzewie i w Lędyczku.  Nasza trasa obejmuje odwiedziny w elektrowni wodnej w </a:t>
            </a:r>
            <a:r>
              <a:rPr lang="pl-PL" sz="3100" b="1" i="1" dirty="0" smtClean="0">
                <a:solidFill>
                  <a:srgbClr val="002060"/>
                </a:solidFill>
              </a:rPr>
              <a:t>Podgajach</a:t>
            </a:r>
            <a:r>
              <a:rPr lang="pl-PL" sz="3100" i="1" dirty="0" smtClean="0">
                <a:solidFill>
                  <a:srgbClr val="002060"/>
                </a:solidFill>
              </a:rPr>
              <a:t> i w </a:t>
            </a:r>
            <a:r>
              <a:rPr lang="pl-PL" sz="3100" b="1" i="1" dirty="0" smtClean="0">
                <a:solidFill>
                  <a:srgbClr val="002060"/>
                </a:solidFill>
              </a:rPr>
              <a:t>Jastrowiu</a:t>
            </a:r>
            <a:r>
              <a:rPr lang="pl-PL" sz="3100" i="1" dirty="0" smtClean="0">
                <a:solidFill>
                  <a:srgbClr val="002060"/>
                </a:solidFill>
              </a:rPr>
              <a:t>.</a:t>
            </a:r>
          </a:p>
          <a:p>
            <a:pPr>
              <a:buNone/>
            </a:pPr>
            <a:endParaRPr lang="pl-PL" sz="2800" dirty="0" smtClean="0"/>
          </a:p>
          <a:p>
            <a:pPr>
              <a:buNone/>
            </a:pPr>
            <a:endParaRPr lang="pl-PL" sz="2000" dirty="0"/>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Elektrownia wodna w Podgajach</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5" name="Symbol zastępczy zawartości 4"/>
          <p:cNvSpPr>
            <a:spLocks noGrp="1"/>
          </p:cNvSpPr>
          <p:nvPr>
            <p:ph idx="1"/>
          </p:nvPr>
        </p:nvSpPr>
        <p:spPr>
          <a:xfrm>
            <a:off x="467544" y="1700808"/>
            <a:ext cx="8229600" cy="45259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85000" lnSpcReduction="20000"/>
          </a:bodyPr>
          <a:lstStyle/>
          <a:p>
            <a:r>
              <a:rPr lang="pl-PL" sz="2600" i="1" dirty="0" smtClean="0">
                <a:solidFill>
                  <a:srgbClr val="002060"/>
                </a:solidFill>
              </a:rPr>
              <a:t>Jedna z 7 elektrowni wodnych na rzece Gwdzie</a:t>
            </a:r>
          </a:p>
          <a:p>
            <a:r>
              <a:rPr lang="pl-PL" sz="2600" i="1" dirty="0" smtClean="0">
                <a:solidFill>
                  <a:srgbClr val="002060"/>
                </a:solidFill>
              </a:rPr>
              <a:t>Funkcjonuje od roku 1927,</a:t>
            </a:r>
          </a:p>
          <a:p>
            <a:r>
              <a:rPr lang="pl-PL" sz="2600" i="1" dirty="0" smtClean="0">
                <a:solidFill>
                  <a:srgbClr val="002060"/>
                </a:solidFill>
              </a:rPr>
              <a:t>Elektrownia położona w przepięknej okolicy terenów leśnych, na szlaku turystycznym,</a:t>
            </a:r>
          </a:p>
          <a:p>
            <a:r>
              <a:rPr lang="pl-PL" sz="2600" i="1" dirty="0" smtClean="0">
                <a:solidFill>
                  <a:srgbClr val="002060"/>
                </a:solidFill>
              </a:rPr>
              <a:t>Wytwarzana energia przesyłana jest do sieci ogólnopolskiej</a:t>
            </a:r>
          </a:p>
          <a:p>
            <a:r>
              <a:rPr lang="pl-PL" sz="2600" i="1" dirty="0" smtClean="0">
                <a:solidFill>
                  <a:srgbClr val="002060"/>
                </a:solidFill>
              </a:rPr>
              <a:t>Woda doprowadzana jest kanałem o długości 900 m z pobliskiego zalewu , utworzonego na potrzeby elektrowni</a:t>
            </a:r>
          </a:p>
          <a:p>
            <a:r>
              <a:rPr lang="pl-PL" sz="2600" i="1" dirty="0" smtClean="0">
                <a:solidFill>
                  <a:srgbClr val="002060"/>
                </a:solidFill>
              </a:rPr>
              <a:t>Możliwość wytwarzania energii na poziomie 2 MW- wielkość mogąca zaspokoić potrzeby mieszkańców Jastrowia,</a:t>
            </a:r>
          </a:p>
          <a:p>
            <a:r>
              <a:rPr lang="pl-PL" sz="2600" i="1" dirty="0" smtClean="0">
                <a:solidFill>
                  <a:srgbClr val="002060"/>
                </a:solidFill>
              </a:rPr>
              <a:t>Obecnie pracuje na jednym generatorze,</a:t>
            </a:r>
          </a:p>
          <a:p>
            <a:r>
              <a:rPr lang="pl-PL" sz="2600" i="1" dirty="0" smtClean="0">
                <a:solidFill>
                  <a:srgbClr val="002060"/>
                </a:solidFill>
              </a:rPr>
              <a:t>Powierzchnia zbiornika wodnego 116 ha,</a:t>
            </a:r>
          </a:p>
          <a:p>
            <a:r>
              <a:rPr lang="pl-PL" sz="2600" i="1" dirty="0" smtClean="0">
                <a:solidFill>
                  <a:srgbClr val="002060"/>
                </a:solidFill>
              </a:rPr>
              <a:t>Odległość od szkoły – 10,3 </a:t>
            </a:r>
            <a:r>
              <a:rPr lang="pl-PL" sz="2600" i="1" dirty="0" err="1" smtClean="0">
                <a:solidFill>
                  <a:srgbClr val="002060"/>
                </a:solidFill>
              </a:rPr>
              <a:t>km</a:t>
            </a:r>
            <a:r>
              <a:rPr lang="pl-PL" sz="2600" i="1" dirty="0" smtClean="0">
                <a:solidFill>
                  <a:srgbClr val="002060"/>
                </a:solidFill>
              </a:rPr>
              <a:t>.</a:t>
            </a:r>
          </a:p>
          <a:p>
            <a:r>
              <a:rPr lang="pl-PL" sz="2600" i="1" dirty="0" smtClean="0">
                <a:solidFill>
                  <a:srgbClr val="002060"/>
                </a:solidFill>
              </a:rPr>
              <a:t>Elektrownia przepływowa</a:t>
            </a:r>
          </a:p>
          <a:p>
            <a:endParaRPr lang="pl-PL" sz="2400" dirty="0" smtClean="0"/>
          </a:p>
          <a:p>
            <a:endParaRPr lang="pl-PL" sz="2400" dirty="0"/>
          </a:p>
        </p:txBody>
      </p:sp>
      <p:sp>
        <p:nvSpPr>
          <p:cNvPr id="6"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1000"/>
                                        <p:tgtEl>
                                          <p:spTgt spid="5">
                                            <p:txEl>
                                              <p:pRg st="3" end="3"/>
                                            </p:txEl>
                                          </p:spTgt>
                                        </p:tgtEl>
                                      </p:cBhvr>
                                    </p:animEffect>
                                    <p:anim calcmode="lin" valueType="num">
                                      <p:cBhvr>
                                        <p:cTn id="2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1000"/>
                                        <p:tgtEl>
                                          <p:spTgt spid="5">
                                            <p:txEl>
                                              <p:pRg st="5" end="5"/>
                                            </p:txEl>
                                          </p:spTgt>
                                        </p:tgtEl>
                                      </p:cBhvr>
                                    </p:animEffect>
                                    <p:anim calcmode="lin" valueType="num">
                                      <p:cBhvr>
                                        <p:cTn id="3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1000"/>
                                        <p:tgtEl>
                                          <p:spTgt spid="5">
                                            <p:txEl>
                                              <p:pRg st="7" end="7"/>
                                            </p:txEl>
                                          </p:spTgt>
                                        </p:tgtEl>
                                      </p:cBhvr>
                                    </p:animEffect>
                                    <p:anim calcmode="lin" valueType="num">
                                      <p:cBhvr>
                                        <p:cTn id="4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1000"/>
                                        <p:tgtEl>
                                          <p:spTgt spid="5">
                                            <p:txEl>
                                              <p:pRg st="8" end="8"/>
                                            </p:txEl>
                                          </p:spTgt>
                                        </p:tgtEl>
                                      </p:cBhvr>
                                    </p:animEffect>
                                    <p:anim calcmode="lin" valueType="num">
                                      <p:cBhvr>
                                        <p:cTn id="5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1000"/>
                                        <p:tgtEl>
                                          <p:spTgt spid="5">
                                            <p:txEl>
                                              <p:pRg st="9" end="9"/>
                                            </p:txEl>
                                          </p:spTgt>
                                        </p:tgtEl>
                                      </p:cBhvr>
                                    </p:animEffect>
                                    <p:anim calcmode="lin" valueType="num">
                                      <p:cBhvr>
                                        <p:cTn id="58"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785786" y="5715016"/>
            <a:ext cx="8001056" cy="369332"/>
          </a:xfrm>
          <a:prstGeom prst="rect">
            <a:avLst/>
          </a:prstGeom>
          <a:noFill/>
        </p:spPr>
        <p:txBody>
          <a:bodyPr wrap="square" rtlCol="0">
            <a:spAutoFit/>
          </a:bodyPr>
          <a:lstStyle/>
          <a:p>
            <a:pPr algn="ctr"/>
            <a:r>
              <a:rPr lang="pl-PL" b="1" dirty="0" smtClean="0"/>
              <a:t>Wywiad z panem Kotem- pracownikiem elektrowni wodnej w Podgajach</a:t>
            </a:r>
            <a:endParaRPr lang="pl-PL" b="1" dirty="0"/>
          </a:p>
        </p:txBody>
      </p:sp>
      <p:pic>
        <p:nvPicPr>
          <p:cNvPr id="1028" name="Picture 4" descr="C:\Documents and Settings\Jacek\Ustawienia lokalne\Temporary Internet Files\Content.IE5\7MMA1XTC\MC900441423[1].png">
            <a:hlinkClick r:id="rId2" action="ppaction://hlinkfile"/>
          </p:cNvPr>
          <p:cNvPicPr>
            <a:picLocks noChangeAspect="1" noChangeArrowheads="1"/>
          </p:cNvPicPr>
          <p:nvPr/>
        </p:nvPicPr>
        <p:blipFill>
          <a:blip r:embed="rId3" cstate="print"/>
          <a:srcRect/>
          <a:stretch>
            <a:fillRect/>
          </a:stretch>
        </p:blipFill>
        <p:spPr bwMode="auto">
          <a:xfrm>
            <a:off x="2978150" y="1149350"/>
            <a:ext cx="3657600" cy="3657600"/>
          </a:xfrm>
          <a:prstGeom prst="rect">
            <a:avLst/>
          </a:prstGeom>
          <a:noFill/>
        </p:spPr>
      </p:pic>
      <p:sp>
        <p:nvSpPr>
          <p:cNvPr id="4" name="UTurnArrow">
            <a:hlinkClick r:id="rId4"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a 15"/>
          <p:cNvGrpSpPr/>
          <p:nvPr/>
        </p:nvGrpSpPr>
        <p:grpSpPr>
          <a:xfrm>
            <a:off x="395536" y="836712"/>
            <a:ext cx="8500310" cy="5657001"/>
            <a:chOff x="-1116632" y="1200999"/>
            <a:chExt cx="8500310" cy="5657001"/>
          </a:xfrm>
        </p:grpSpPr>
        <p:pic>
          <p:nvPicPr>
            <p:cNvPr id="2" name="Obraz 1" descr="DSC05955.JPG"/>
            <p:cNvPicPr>
              <a:picLocks noChangeAspect="1"/>
            </p:cNvPicPr>
            <p:nvPr/>
          </p:nvPicPr>
          <p:blipFill>
            <a:blip r:embed="rId2" cstate="print"/>
            <a:stretch>
              <a:fillRect/>
            </a:stretch>
          </p:blipFill>
          <p:spPr>
            <a:xfrm>
              <a:off x="-1116632" y="1200999"/>
              <a:ext cx="8500310" cy="5657001"/>
            </a:xfrm>
            <a:prstGeom prst="rect">
              <a:avLst/>
            </a:prstGeom>
            <a:effectLst>
              <a:softEdge rad="317500"/>
            </a:effectLst>
          </p:spPr>
        </p:pic>
        <p:sp>
          <p:nvSpPr>
            <p:cNvPr id="15" name="Prostokąt zaokrąglony 14"/>
            <p:cNvSpPr/>
            <p:nvPr/>
          </p:nvSpPr>
          <p:spPr>
            <a:xfrm>
              <a:off x="899592" y="5733256"/>
              <a:ext cx="4392488" cy="6480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b="1" dirty="0" smtClean="0">
                  <a:solidFill>
                    <a:schemeClr val="tx1"/>
                  </a:solidFill>
                </a:rPr>
                <a:t>Elektrownia w </a:t>
              </a:r>
              <a:r>
                <a:rPr lang="pl-PL" b="1" dirty="0" err="1" smtClean="0">
                  <a:solidFill>
                    <a:schemeClr val="tx1"/>
                  </a:solidFill>
                </a:rPr>
                <a:t>podgajach</a:t>
              </a:r>
              <a:endParaRPr lang="pl-PL" b="1" dirty="0" smtClean="0">
                <a:solidFill>
                  <a:schemeClr val="tx1"/>
                </a:solidFill>
              </a:endParaRPr>
            </a:p>
            <a:p>
              <a:pPr algn="ctr"/>
              <a:endParaRPr lang="pl-PL" dirty="0"/>
            </a:p>
          </p:txBody>
        </p:sp>
      </p:grpSp>
      <p:grpSp>
        <p:nvGrpSpPr>
          <p:cNvPr id="6" name="Grupa 5"/>
          <p:cNvGrpSpPr/>
          <p:nvPr/>
        </p:nvGrpSpPr>
        <p:grpSpPr>
          <a:xfrm>
            <a:off x="2123728" y="188640"/>
            <a:ext cx="4714908" cy="5929356"/>
            <a:chOff x="3008914" y="500042"/>
            <a:chExt cx="4714908" cy="5929356"/>
          </a:xfrm>
        </p:grpSpPr>
        <p:pic>
          <p:nvPicPr>
            <p:cNvPr id="7" name="Obraz 6" descr="DSC05958.JPG"/>
            <p:cNvPicPr>
              <a:picLocks noChangeAspect="1"/>
            </p:cNvPicPr>
            <p:nvPr/>
          </p:nvPicPr>
          <p:blipFill>
            <a:blip r:embed="rId3" cstate="print"/>
            <a:stretch>
              <a:fillRect/>
            </a:stretch>
          </p:blipFill>
          <p:spPr>
            <a:xfrm rot="5400000">
              <a:off x="2401690" y="1107266"/>
              <a:ext cx="5929356" cy="4714908"/>
            </a:xfrm>
            <a:prstGeom prst="rect">
              <a:avLst/>
            </a:prstGeom>
            <a:solidFill>
              <a:srgbClr val="000000">
                <a:shade val="95000"/>
              </a:srgbClr>
            </a:solidFill>
            <a:ln w="0" cap="sq">
              <a:solidFill>
                <a:srgbClr val="000000"/>
              </a:solidFill>
              <a:miter lim="800000"/>
            </a:ln>
            <a:effectLst>
              <a:outerShdw blurRad="254000" dist="190500" dir="2700000" sy="90000" algn="bl" rotWithShape="0">
                <a:srgbClr val="000000">
                  <a:alpha val="40000"/>
                </a:srgbClr>
              </a:outerShdw>
              <a:softEdge rad="317500"/>
            </a:effectLst>
          </p:spPr>
        </p:pic>
        <p:sp>
          <p:nvSpPr>
            <p:cNvPr id="8" name="Prostokąt zaokrąglony 7"/>
            <p:cNvSpPr/>
            <p:nvPr/>
          </p:nvSpPr>
          <p:spPr>
            <a:xfrm>
              <a:off x="5940152" y="2708920"/>
              <a:ext cx="1368152" cy="504056"/>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Damian</a:t>
              </a:r>
              <a:endParaRPr lang="pl-PL" dirty="0"/>
            </a:p>
          </p:txBody>
        </p:sp>
        <p:sp>
          <p:nvSpPr>
            <p:cNvPr id="9" name="Prostokąt zaokrąglony 8"/>
            <p:cNvSpPr/>
            <p:nvPr/>
          </p:nvSpPr>
          <p:spPr>
            <a:xfrm>
              <a:off x="3275856" y="836712"/>
              <a:ext cx="4392488" cy="6480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b="1" dirty="0" smtClean="0">
                  <a:solidFill>
                    <a:schemeClr val="tx1"/>
                  </a:solidFill>
                </a:rPr>
                <a:t>Damian w elektrowni wodnej obok generatora</a:t>
              </a:r>
            </a:p>
            <a:p>
              <a:pPr algn="ctr"/>
              <a:endParaRPr lang="pl-PL" dirty="0"/>
            </a:p>
          </p:txBody>
        </p:sp>
      </p:grpSp>
      <p:grpSp>
        <p:nvGrpSpPr>
          <p:cNvPr id="14" name="Grupa 13"/>
          <p:cNvGrpSpPr/>
          <p:nvPr/>
        </p:nvGrpSpPr>
        <p:grpSpPr>
          <a:xfrm>
            <a:off x="0" y="476672"/>
            <a:ext cx="9001156" cy="6097575"/>
            <a:chOff x="142844" y="760425"/>
            <a:chExt cx="9001156" cy="6097575"/>
          </a:xfrm>
        </p:grpSpPr>
        <p:pic>
          <p:nvPicPr>
            <p:cNvPr id="12" name="Symbol zastępczy zawartości 3" descr="DSC05961.JPG"/>
            <p:cNvPicPr>
              <a:picLocks noChangeAspect="1"/>
            </p:cNvPicPr>
            <p:nvPr/>
          </p:nvPicPr>
          <p:blipFill>
            <a:blip r:embed="rId4" cstate="print"/>
            <a:stretch>
              <a:fillRect/>
            </a:stretch>
          </p:blipFill>
          <p:spPr>
            <a:xfrm>
              <a:off x="142844" y="760425"/>
              <a:ext cx="9001156" cy="6097575"/>
            </a:xfrm>
            <a:prstGeom prst="rect">
              <a:avLst/>
            </a:prstGeom>
            <a:effectLst>
              <a:softEdge rad="635000"/>
            </a:effectLst>
          </p:spPr>
        </p:pic>
        <p:sp>
          <p:nvSpPr>
            <p:cNvPr id="13" name="Prostokąt zaokrąglony 12"/>
            <p:cNvSpPr/>
            <p:nvPr/>
          </p:nvSpPr>
          <p:spPr>
            <a:xfrm>
              <a:off x="2123728" y="1124744"/>
              <a:ext cx="4392488" cy="6480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b="1" dirty="0" smtClean="0">
                  <a:solidFill>
                    <a:schemeClr val="tx1"/>
                  </a:solidFill>
                </a:rPr>
                <a:t>Zasuwy regulujące dopływ wody do elektrowni</a:t>
              </a:r>
            </a:p>
            <a:p>
              <a:pPr algn="ctr"/>
              <a:endParaRPr lang="pl-PL" dirty="0"/>
            </a:p>
          </p:txBody>
        </p:sp>
      </p:grpSp>
      <p:grpSp>
        <p:nvGrpSpPr>
          <p:cNvPr id="17" name="Grupa 16"/>
          <p:cNvGrpSpPr/>
          <p:nvPr/>
        </p:nvGrpSpPr>
        <p:grpSpPr>
          <a:xfrm>
            <a:off x="0" y="260648"/>
            <a:ext cx="8893496" cy="6436097"/>
            <a:chOff x="251520" y="1196752"/>
            <a:chExt cx="8604448" cy="6536844"/>
          </a:xfrm>
        </p:grpSpPr>
        <p:pic>
          <p:nvPicPr>
            <p:cNvPr id="18" name="Obraz 17" descr="DSC05962.JPG"/>
            <p:cNvPicPr>
              <a:picLocks noChangeAspect="1"/>
            </p:cNvPicPr>
            <p:nvPr/>
          </p:nvPicPr>
          <p:blipFill>
            <a:blip r:embed="rId5" cstate="print"/>
            <a:stretch>
              <a:fillRect/>
            </a:stretch>
          </p:blipFill>
          <p:spPr>
            <a:xfrm>
              <a:off x="251520" y="1280260"/>
              <a:ext cx="8604448" cy="6453336"/>
            </a:xfrm>
            <a:prstGeom prst="rect">
              <a:avLst/>
            </a:prstGeom>
            <a:effectLst>
              <a:softEdge rad="635000"/>
            </a:effectLst>
          </p:spPr>
        </p:pic>
        <p:sp>
          <p:nvSpPr>
            <p:cNvPr id="19" name="Prostokąt zaokrąglony 18"/>
            <p:cNvSpPr/>
            <p:nvPr/>
          </p:nvSpPr>
          <p:spPr>
            <a:xfrm>
              <a:off x="2627784" y="1196752"/>
              <a:ext cx="4392488" cy="6480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b="1" dirty="0" smtClean="0">
                  <a:solidFill>
                    <a:schemeClr val="tx1"/>
                  </a:solidFill>
                </a:rPr>
                <a:t>Kanał doprowadzający wodę do elektrowni</a:t>
              </a:r>
            </a:p>
            <a:p>
              <a:pPr algn="ctr"/>
              <a:endParaRPr lang="pl-PL" dirty="0"/>
            </a:p>
          </p:txBody>
        </p:sp>
      </p:grpSp>
      <p:grpSp>
        <p:nvGrpSpPr>
          <p:cNvPr id="20" name="Grupa 19"/>
          <p:cNvGrpSpPr/>
          <p:nvPr/>
        </p:nvGrpSpPr>
        <p:grpSpPr>
          <a:xfrm>
            <a:off x="323528" y="260648"/>
            <a:ext cx="8550681" cy="5616624"/>
            <a:chOff x="26827" y="980728"/>
            <a:chExt cx="8550681" cy="5616624"/>
          </a:xfrm>
        </p:grpSpPr>
        <p:pic>
          <p:nvPicPr>
            <p:cNvPr id="21" name="Symbol zastępczy zawartości 3" descr="DSC05963.JPG"/>
            <p:cNvPicPr>
              <a:picLocks noChangeAspect="1"/>
            </p:cNvPicPr>
            <p:nvPr/>
          </p:nvPicPr>
          <p:blipFill>
            <a:blip r:embed="rId6" cstate="print"/>
            <a:stretch>
              <a:fillRect/>
            </a:stretch>
          </p:blipFill>
          <p:spPr>
            <a:xfrm>
              <a:off x="26827" y="980728"/>
              <a:ext cx="8550681" cy="5616624"/>
            </a:xfrm>
            <a:prstGeom prst="rect">
              <a:avLst/>
            </a:prstGeom>
            <a:effectLst>
              <a:softEdge rad="635000"/>
            </a:effectLst>
          </p:spPr>
        </p:pic>
        <p:sp>
          <p:nvSpPr>
            <p:cNvPr id="22" name="Prostokąt zaokrąglony 21"/>
            <p:cNvSpPr/>
            <p:nvPr/>
          </p:nvSpPr>
          <p:spPr>
            <a:xfrm>
              <a:off x="2627784" y="5589240"/>
              <a:ext cx="4392488" cy="6480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b="1" dirty="0" smtClean="0"/>
                <a:t>Widok na tereny leśne wokół elektrowni</a:t>
              </a:r>
            </a:p>
            <a:p>
              <a:pPr algn="ctr"/>
              <a:endParaRPr lang="pl-PL" dirty="0"/>
            </a:p>
          </p:txBody>
        </p:sp>
      </p:grpSp>
      <p:grpSp>
        <p:nvGrpSpPr>
          <p:cNvPr id="23" name="Grupa 22"/>
          <p:cNvGrpSpPr/>
          <p:nvPr/>
        </p:nvGrpSpPr>
        <p:grpSpPr>
          <a:xfrm>
            <a:off x="323528" y="332656"/>
            <a:ext cx="8280920" cy="6210690"/>
            <a:chOff x="395536" y="647310"/>
            <a:chExt cx="8280920" cy="6210690"/>
          </a:xfrm>
        </p:grpSpPr>
        <p:pic>
          <p:nvPicPr>
            <p:cNvPr id="24" name="Obraz 23" descr="DSC05960.JPG"/>
            <p:cNvPicPr>
              <a:picLocks noChangeAspect="1"/>
            </p:cNvPicPr>
            <p:nvPr/>
          </p:nvPicPr>
          <p:blipFill>
            <a:blip r:embed="rId7" cstate="print"/>
            <a:stretch>
              <a:fillRect/>
            </a:stretch>
          </p:blipFill>
          <p:spPr>
            <a:xfrm>
              <a:off x="395536" y="647310"/>
              <a:ext cx="8280920" cy="6210690"/>
            </a:xfrm>
            <a:prstGeom prst="rect">
              <a:avLst/>
            </a:prstGeom>
            <a:effectLst>
              <a:softEdge rad="127000"/>
            </a:effectLst>
          </p:spPr>
        </p:pic>
        <p:sp>
          <p:nvSpPr>
            <p:cNvPr id="25" name="Prostokąt zaokrąglony 24"/>
            <p:cNvSpPr/>
            <p:nvPr/>
          </p:nvSpPr>
          <p:spPr>
            <a:xfrm>
              <a:off x="2483768" y="5949280"/>
              <a:ext cx="4392488" cy="6480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Parametry elektrowni wodnej w Podgajach – podgląd na hydrozespół nr.1 </a:t>
              </a:r>
            </a:p>
            <a:p>
              <a:pPr algn="ctr"/>
              <a:endParaRPr lang="pl-PL" dirty="0"/>
            </a:p>
          </p:txBody>
        </p:sp>
      </p:grpSp>
      <p:sp>
        <p:nvSpPr>
          <p:cNvPr id="26" name="UTurnArrow">
            <a:hlinkClick r:id="rId8"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2000"/>
                                        <p:tgtEl>
                                          <p:spTgt spid="6"/>
                                        </p:tgtEl>
                                      </p:cBhvr>
                                    </p:animEffect>
                                    <p:set>
                                      <p:cBhvr>
                                        <p:cTn id="29" dur="1" fill="hold">
                                          <p:stCondLst>
                                            <p:cond delay="19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10" presetClass="exit" presetSubtype="0" fill="hold" nodeType="withEffect">
                                  <p:stCondLst>
                                    <p:cond delay="0"/>
                                  </p:stCondLst>
                                  <p:childTnLst>
                                    <p:animEffect transition="out" filter="fade">
                                      <p:cBhvr>
                                        <p:cTn id="38" dur="2000"/>
                                        <p:tgtEl>
                                          <p:spTgt spid="14"/>
                                        </p:tgtEl>
                                      </p:cBhvr>
                                    </p:animEffect>
                                    <p:set>
                                      <p:cBhvr>
                                        <p:cTn id="39" dur="1" fill="hold">
                                          <p:stCondLst>
                                            <p:cond delay="1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10" presetClass="exit" presetSubtype="0" fill="hold" nodeType="withEffect">
                                  <p:stCondLst>
                                    <p:cond delay="0"/>
                                  </p:stCondLst>
                                  <p:childTnLst>
                                    <p:animEffect transition="out" filter="fade">
                                      <p:cBhvr>
                                        <p:cTn id="48" dur="2000"/>
                                        <p:tgtEl>
                                          <p:spTgt spid="17"/>
                                        </p:tgtEl>
                                      </p:cBhvr>
                                    </p:animEffect>
                                    <p:set>
                                      <p:cBhvr>
                                        <p:cTn id="49" dur="1" fill="hold">
                                          <p:stCondLst>
                                            <p:cond delay="19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10" presetClass="exit" presetSubtype="0" fill="hold" nodeType="withEffect">
                                  <p:stCondLst>
                                    <p:cond delay="0"/>
                                  </p:stCondLst>
                                  <p:childTnLst>
                                    <p:animEffect transition="out" filter="fade">
                                      <p:cBhvr>
                                        <p:cTn id="58" dur="2000"/>
                                        <p:tgtEl>
                                          <p:spTgt spid="20"/>
                                        </p:tgtEl>
                                      </p:cBhvr>
                                    </p:animEffect>
                                    <p:set>
                                      <p:cBhvr>
                                        <p:cTn id="59"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395536" y="117213"/>
            <a:ext cx="8496944" cy="5970865"/>
          </a:xfrm>
          <a:prstGeom prst="rect">
            <a:avLst/>
          </a:prstGeom>
          <a:noFill/>
          <a:ln>
            <a:noFill/>
          </a:ln>
          <a:effectLst/>
        </p:spPr>
        <p:txBody>
          <a:bodyPr wrap="square" rtlCol="0" anchor="ctr" anchorCtr="0">
            <a:spAutoFit/>
          </a:bodyPr>
          <a:lstStyle/>
          <a:p>
            <a:r>
              <a:rPr lang="pl-PL" sz="3600" b="1" dirty="0" smtClean="0"/>
              <a:t>Spis Treści:</a:t>
            </a:r>
          </a:p>
          <a:p>
            <a:pPr marL="273050" indent="-273050">
              <a:buFont typeface="Arial" pitchFamily="34" charset="0"/>
              <a:buChar char="•"/>
            </a:pPr>
            <a:r>
              <a:rPr lang="pl-PL" sz="2000" dirty="0" smtClean="0">
                <a:latin typeface="Arial" pitchFamily="34" charset="0"/>
                <a:cs typeface="Arial" pitchFamily="34" charset="0"/>
                <a:hlinkClick r:id="" action="ppaction://noaction"/>
              </a:rPr>
              <a:t>Cel projektu konkursowego ,,Odnawialne źródła energii wokół naszej szkoły”</a:t>
            </a:r>
            <a:endParaRPr lang="pl-PL" sz="2000" dirty="0" smtClean="0">
              <a:latin typeface="Arial" pitchFamily="34" charset="0"/>
              <a:cs typeface="Arial" pitchFamily="34" charset="0"/>
            </a:endParaRPr>
          </a:p>
          <a:p>
            <a:pPr marL="273050" indent="-273050">
              <a:buFont typeface="Arial" pitchFamily="34" charset="0"/>
              <a:buChar char="•"/>
            </a:pPr>
            <a:r>
              <a:rPr lang="pl-PL" sz="2000" dirty="0" smtClean="0">
                <a:latin typeface="Arial" pitchFamily="34" charset="0"/>
                <a:cs typeface="Arial" pitchFamily="34" charset="0"/>
                <a:hlinkClick r:id="" action="ppaction://noaction"/>
              </a:rPr>
              <a:t>Realizacja projektu ,,Odnawialne źródła energii wokół naszej szkoły” </a:t>
            </a:r>
          </a:p>
          <a:p>
            <a:pPr marL="273050" indent="-273050"/>
            <a:r>
              <a:rPr lang="pl-PL" sz="2000" dirty="0" smtClean="0">
                <a:latin typeface="Arial" pitchFamily="34" charset="0"/>
                <a:cs typeface="Arial" pitchFamily="34" charset="0"/>
                <a:hlinkClick r:id="" action="ppaction://noaction"/>
              </a:rPr>
              <a:t>    w Jastrowiu</a:t>
            </a:r>
            <a:endParaRPr lang="pl-PL" sz="2000" dirty="0" smtClean="0">
              <a:latin typeface="Arial" pitchFamily="34" charset="0"/>
              <a:cs typeface="Arial" pitchFamily="34" charset="0"/>
            </a:endParaRPr>
          </a:p>
          <a:p>
            <a:pPr marL="273050" indent="-273050"/>
            <a:r>
              <a:rPr lang="pl-PL" sz="2400" b="1" dirty="0" smtClean="0">
                <a:latin typeface="Arial" pitchFamily="34" charset="0"/>
                <a:cs typeface="Arial" pitchFamily="34" charset="0"/>
                <a:hlinkClick r:id="rId2" action="ppaction://hlinksldjump"/>
              </a:rPr>
              <a:t>1.Źródła energii (surowce energetyczne)</a:t>
            </a:r>
            <a:endParaRPr lang="pl-PL" sz="2400" b="1" dirty="0" smtClean="0">
              <a:latin typeface="Arial" pitchFamily="34" charset="0"/>
              <a:cs typeface="Arial" pitchFamily="34" charset="0"/>
            </a:endParaRPr>
          </a:p>
          <a:p>
            <a:pPr marL="273050" indent="-273050">
              <a:buFont typeface="Arial" pitchFamily="34" charset="0"/>
              <a:buChar char="•"/>
            </a:pPr>
            <a:r>
              <a:rPr lang="pl-PL" sz="2000" dirty="0" smtClean="0">
                <a:latin typeface="Arial" pitchFamily="34" charset="0"/>
                <a:cs typeface="Arial" pitchFamily="34" charset="0"/>
                <a:hlinkClick r:id="rId3" action="ppaction://hlinksldjump"/>
              </a:rPr>
              <a:t>Energia słoneczna </a:t>
            </a:r>
            <a:endParaRPr lang="pl-PL" sz="2000" dirty="0" smtClean="0">
              <a:latin typeface="Arial" pitchFamily="34" charset="0"/>
              <a:cs typeface="Arial" pitchFamily="34" charset="0"/>
            </a:endParaRPr>
          </a:p>
          <a:p>
            <a:pPr marL="273050" indent="-273050">
              <a:buFont typeface="Arial" pitchFamily="34" charset="0"/>
              <a:buChar char="•"/>
            </a:pPr>
            <a:r>
              <a:rPr lang="pl-PL" sz="2000" dirty="0" smtClean="0">
                <a:latin typeface="Arial" pitchFamily="34" charset="0"/>
                <a:cs typeface="Arial" pitchFamily="34" charset="0"/>
                <a:hlinkClick r:id="rId4" action="ppaction://hlinksldjump"/>
              </a:rPr>
              <a:t>Energia wiatru </a:t>
            </a:r>
            <a:endParaRPr lang="pl-PL" sz="2000" dirty="0" smtClean="0">
              <a:latin typeface="Arial" pitchFamily="34" charset="0"/>
              <a:cs typeface="Arial" pitchFamily="34" charset="0"/>
            </a:endParaRPr>
          </a:p>
          <a:p>
            <a:pPr marL="273050" indent="-273050">
              <a:buFont typeface="Arial" pitchFamily="34" charset="0"/>
              <a:buChar char="•"/>
            </a:pPr>
            <a:r>
              <a:rPr lang="pl-PL" sz="2000" dirty="0" smtClean="0">
                <a:latin typeface="Arial" pitchFamily="34" charset="0"/>
                <a:cs typeface="Arial" pitchFamily="34" charset="0"/>
                <a:hlinkClick r:id="rId5" action="ppaction://hlinksldjump"/>
              </a:rPr>
              <a:t>Energia geotermalna </a:t>
            </a:r>
            <a:endParaRPr lang="pl-PL" sz="2000" dirty="0" smtClean="0">
              <a:latin typeface="Arial" pitchFamily="34" charset="0"/>
              <a:cs typeface="Arial" pitchFamily="34" charset="0"/>
            </a:endParaRPr>
          </a:p>
          <a:p>
            <a:pPr marL="273050" indent="-273050">
              <a:buFont typeface="Arial" pitchFamily="34" charset="0"/>
              <a:buChar char="•"/>
            </a:pPr>
            <a:r>
              <a:rPr lang="pl-PL" sz="2000" dirty="0" smtClean="0">
                <a:latin typeface="Arial" pitchFamily="34" charset="0"/>
                <a:cs typeface="Arial" pitchFamily="34" charset="0"/>
                <a:hlinkClick r:id="rId6" action="ppaction://hlinksldjump"/>
              </a:rPr>
              <a:t>Biomasa </a:t>
            </a:r>
            <a:endParaRPr lang="pl-PL" sz="2000" dirty="0" smtClean="0">
              <a:latin typeface="Arial" pitchFamily="34" charset="0"/>
              <a:cs typeface="Arial" pitchFamily="34" charset="0"/>
            </a:endParaRPr>
          </a:p>
          <a:p>
            <a:pPr marL="273050" indent="-273050">
              <a:buFont typeface="Arial" pitchFamily="34" charset="0"/>
              <a:buChar char="•"/>
            </a:pPr>
            <a:r>
              <a:rPr lang="pl-PL" sz="2000" dirty="0" smtClean="0">
                <a:latin typeface="Arial" pitchFamily="34" charset="0"/>
                <a:cs typeface="Arial" pitchFamily="34" charset="0"/>
                <a:hlinkClick r:id="rId7" action="ppaction://hlinksldjump"/>
              </a:rPr>
              <a:t>Biogaz </a:t>
            </a:r>
            <a:endParaRPr lang="pl-PL" sz="2000" dirty="0" smtClean="0">
              <a:latin typeface="Arial" pitchFamily="34" charset="0"/>
              <a:cs typeface="Arial" pitchFamily="34" charset="0"/>
            </a:endParaRPr>
          </a:p>
          <a:p>
            <a:pPr marL="273050" indent="-273050">
              <a:buFont typeface="Arial" pitchFamily="34" charset="0"/>
              <a:buChar char="•"/>
            </a:pPr>
            <a:r>
              <a:rPr lang="pl-PL" sz="2000" dirty="0" smtClean="0">
                <a:latin typeface="Arial" pitchFamily="34" charset="0"/>
                <a:cs typeface="Arial" pitchFamily="34" charset="0"/>
                <a:hlinkClick r:id="" action="ppaction://noaction"/>
              </a:rPr>
              <a:t>Energia prądów morskich, pływów i falowania</a:t>
            </a:r>
            <a:endParaRPr lang="pl-PL" sz="2000" dirty="0" smtClean="0">
              <a:ln>
                <a:prstDash val="solid"/>
              </a:ln>
              <a:latin typeface="Arial" pitchFamily="34" charset="0"/>
              <a:cs typeface="Arial" pitchFamily="34" charset="0"/>
            </a:endParaRPr>
          </a:p>
          <a:p>
            <a:pPr marL="273050" indent="-273050">
              <a:buFont typeface="Arial" pitchFamily="34" charset="0"/>
              <a:buChar char="•"/>
            </a:pPr>
            <a:r>
              <a:rPr lang="pl-PL" sz="2000" dirty="0" smtClean="0">
                <a:latin typeface="Arial" pitchFamily="34" charset="0"/>
                <a:cs typeface="Arial" pitchFamily="34" charset="0"/>
                <a:hlinkClick r:id="rId8" action="ppaction://hlinksldjump"/>
              </a:rPr>
              <a:t>Energia spadku wód</a:t>
            </a:r>
            <a:endParaRPr lang="pl-PL" sz="2000" dirty="0" smtClean="0">
              <a:latin typeface="Arial" pitchFamily="34" charset="0"/>
              <a:cs typeface="Arial" pitchFamily="34" charset="0"/>
            </a:endParaRPr>
          </a:p>
          <a:p>
            <a:pPr marL="273050" indent="-273050"/>
            <a:r>
              <a:rPr lang="pl-PL" sz="2400" b="1" dirty="0" smtClean="0">
                <a:latin typeface="Arial" pitchFamily="34" charset="0"/>
                <a:cs typeface="Arial" pitchFamily="34" charset="0"/>
                <a:hlinkClick r:id="rId9" action="ppaction://hlinksldjump"/>
              </a:rPr>
              <a:t>2. Eksperyment chemiczny – otrzymywanie </a:t>
            </a:r>
          </a:p>
          <a:p>
            <a:pPr marL="273050" indent="-273050"/>
            <a:r>
              <a:rPr lang="pl-PL" sz="2400" b="1" dirty="0" smtClean="0">
                <a:latin typeface="Arial" pitchFamily="34" charset="0"/>
                <a:cs typeface="Arial" pitchFamily="34" charset="0"/>
                <a:hlinkClick r:id="rId9" action="ppaction://hlinksldjump"/>
              </a:rPr>
              <a:t>i wykorzystywanie wodoru</a:t>
            </a:r>
            <a:endParaRPr lang="pl-PL" sz="2400" b="1" dirty="0" smtClean="0">
              <a:latin typeface="Arial" pitchFamily="34" charset="0"/>
              <a:cs typeface="Arial" pitchFamily="34" charset="0"/>
            </a:endParaRPr>
          </a:p>
          <a:p>
            <a:pPr>
              <a:buFont typeface="Arial" pitchFamily="34" charset="0"/>
              <a:buChar char="•"/>
            </a:pPr>
            <a:endParaRPr lang="pl-PL" dirty="0" smtClean="0">
              <a:latin typeface="Arial" pitchFamily="34" charset="0"/>
              <a:cs typeface="Arial" pitchFamily="34" charset="0"/>
            </a:endParaRPr>
          </a:p>
          <a:p>
            <a:endParaRPr lang="pl-PL" dirty="0" smtClean="0"/>
          </a:p>
          <a:p>
            <a:endParaRPr lang="pl-PL" dirty="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Elektrownia wodna w Jastrowiu</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4" name="Symbol zastępczy zawartości 2"/>
          <p:cNvSpPr>
            <a:spLocks noGrp="1"/>
          </p:cNvSpPr>
          <p:nvPr>
            <p:ph idx="1"/>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a:bodyPr>
          <a:lstStyle/>
          <a:p>
            <a:pPr>
              <a:lnSpc>
                <a:spcPct val="80000"/>
              </a:lnSpc>
              <a:tabLst>
                <a:tab pos="4041775" algn="l"/>
              </a:tabLst>
            </a:pPr>
            <a:r>
              <a:rPr lang="pl-PL" sz="2400" i="1" dirty="0" smtClean="0">
                <a:solidFill>
                  <a:srgbClr val="002060"/>
                </a:solidFill>
              </a:rPr>
              <a:t>Elektrownia wodna podobnego typu jak elektrownia w Podgajach , </a:t>
            </a:r>
          </a:p>
          <a:p>
            <a:pPr>
              <a:lnSpc>
                <a:spcPct val="80000"/>
              </a:lnSpc>
            </a:pPr>
            <a:r>
              <a:rPr lang="pl-PL" sz="2400" i="1" dirty="0" smtClean="0">
                <a:solidFill>
                  <a:srgbClr val="002060"/>
                </a:solidFill>
              </a:rPr>
              <a:t>Pracuje od roku 1930,</a:t>
            </a:r>
          </a:p>
          <a:p>
            <a:pPr>
              <a:lnSpc>
                <a:spcPct val="80000"/>
              </a:lnSpc>
            </a:pPr>
            <a:r>
              <a:rPr lang="pl-PL" sz="2400" i="1" dirty="0" smtClean="0">
                <a:solidFill>
                  <a:srgbClr val="002060"/>
                </a:solidFill>
              </a:rPr>
              <a:t>Woda doprowadzana jest kanałem z pobliskiego zalewu ,</a:t>
            </a:r>
          </a:p>
          <a:p>
            <a:pPr>
              <a:lnSpc>
                <a:spcPct val="80000"/>
              </a:lnSpc>
            </a:pPr>
            <a:r>
              <a:rPr lang="pl-PL" sz="2400" i="1" dirty="0" smtClean="0">
                <a:solidFill>
                  <a:srgbClr val="002060"/>
                </a:solidFill>
              </a:rPr>
              <a:t>Powierzchnia  zbiornika wodnego wynosi 150 ha</a:t>
            </a:r>
          </a:p>
          <a:p>
            <a:pPr>
              <a:lnSpc>
                <a:spcPct val="80000"/>
              </a:lnSpc>
            </a:pPr>
            <a:r>
              <a:rPr lang="pl-PL" sz="2400" i="1" dirty="0" smtClean="0">
                <a:solidFill>
                  <a:srgbClr val="002060"/>
                </a:solidFill>
              </a:rPr>
              <a:t>Odległość od szkoły 3,3 km,</a:t>
            </a:r>
          </a:p>
          <a:p>
            <a:pPr>
              <a:lnSpc>
                <a:spcPct val="80000"/>
              </a:lnSpc>
            </a:pPr>
            <a:r>
              <a:rPr lang="pl-PL" sz="2400" i="1" dirty="0" smtClean="0">
                <a:solidFill>
                  <a:srgbClr val="002060"/>
                </a:solidFill>
              </a:rPr>
              <a:t>Energia wysyłana do sieci ogólnopolskiej ,</a:t>
            </a:r>
          </a:p>
          <a:p>
            <a:pPr>
              <a:lnSpc>
                <a:spcPct val="80000"/>
              </a:lnSpc>
            </a:pPr>
            <a:r>
              <a:rPr lang="pl-PL" sz="2400" i="1" dirty="0" smtClean="0">
                <a:solidFill>
                  <a:srgbClr val="002060"/>
                </a:solidFill>
              </a:rPr>
              <a:t>Moc wytwarzana w elektrowni to wielkość rzędu 2 MW,</a:t>
            </a:r>
          </a:p>
          <a:p>
            <a:pPr>
              <a:lnSpc>
                <a:spcPct val="80000"/>
              </a:lnSpc>
            </a:pPr>
            <a:r>
              <a:rPr lang="pl-PL" sz="2400" i="1" dirty="0" smtClean="0">
                <a:solidFill>
                  <a:srgbClr val="002060"/>
                </a:solidFill>
              </a:rPr>
              <a:t>Ograniczeniem do wytwarzania energii jest poziom wody w zbiorniku,</a:t>
            </a:r>
          </a:p>
          <a:p>
            <a:pPr>
              <a:lnSpc>
                <a:spcPct val="80000"/>
              </a:lnSpc>
            </a:pPr>
            <a:r>
              <a:rPr lang="pl-PL" sz="2400" i="1" dirty="0" smtClean="0">
                <a:solidFill>
                  <a:srgbClr val="002060"/>
                </a:solidFill>
              </a:rPr>
              <a:t>Nie stanowi zagrożenia dla środowiska naturalnego,</a:t>
            </a:r>
          </a:p>
          <a:p>
            <a:pPr>
              <a:lnSpc>
                <a:spcPct val="80000"/>
              </a:lnSpc>
            </a:pPr>
            <a:r>
              <a:rPr lang="pl-PL" sz="2400" i="1" dirty="0" smtClean="0">
                <a:solidFill>
                  <a:srgbClr val="002060"/>
                </a:solidFill>
              </a:rPr>
              <a:t>Elektrownia położona w kompleksie leśnym ,</a:t>
            </a:r>
          </a:p>
          <a:p>
            <a:pPr>
              <a:lnSpc>
                <a:spcPct val="80000"/>
              </a:lnSpc>
            </a:pPr>
            <a:r>
              <a:rPr lang="pl-PL" sz="2400" i="1" dirty="0" smtClean="0">
                <a:solidFill>
                  <a:srgbClr val="002060"/>
                </a:solidFill>
              </a:rPr>
              <a:t>Poza możliwością wykorzystania odnawialnych źródeł energii elektrownia oczyszcza wstępnie wodę na poziomie I etapu- mechanicznie</a:t>
            </a:r>
          </a:p>
          <a:p>
            <a:endParaRPr lang="pl-PL" sz="2200" dirty="0"/>
          </a:p>
        </p:txBody>
      </p:sp>
      <p:sp>
        <p:nvSpPr>
          <p:cNvPr id="5"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1000"/>
                                        <p:tgtEl>
                                          <p:spTgt spid="4">
                                            <p:txEl>
                                              <p:pRg st="7" end="7"/>
                                            </p:txEl>
                                          </p:spTgt>
                                        </p:tgtEl>
                                      </p:cBhvr>
                                    </p:animEffect>
                                    <p:anim calcmode="lin" valueType="num">
                                      <p:cBhvr>
                                        <p:cTn id="4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1000"/>
                                        <p:tgtEl>
                                          <p:spTgt spid="4">
                                            <p:txEl>
                                              <p:pRg st="8" end="8"/>
                                            </p:txEl>
                                          </p:spTgt>
                                        </p:tgtEl>
                                      </p:cBhvr>
                                    </p:animEffect>
                                    <p:anim calcmode="lin" valueType="num">
                                      <p:cBhvr>
                                        <p:cTn id="5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fade">
                                      <p:cBhvr>
                                        <p:cTn id="57" dur="1000"/>
                                        <p:tgtEl>
                                          <p:spTgt spid="4">
                                            <p:txEl>
                                              <p:pRg st="9" end="9"/>
                                            </p:txEl>
                                          </p:spTgt>
                                        </p:tgtEl>
                                      </p:cBhvr>
                                    </p:animEffect>
                                    <p:anim calcmode="lin" valueType="num">
                                      <p:cBhvr>
                                        <p:cTn id="5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fade">
                                      <p:cBhvr>
                                        <p:cTn id="62" dur="1000"/>
                                        <p:tgtEl>
                                          <p:spTgt spid="4">
                                            <p:txEl>
                                              <p:pRg st="10" end="10"/>
                                            </p:txEl>
                                          </p:spTgt>
                                        </p:tgtEl>
                                      </p:cBhvr>
                                    </p:animEffect>
                                    <p:anim calcmode="lin" valueType="num">
                                      <p:cBhvr>
                                        <p:cTn id="6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a 9"/>
          <p:cNvGrpSpPr/>
          <p:nvPr/>
        </p:nvGrpSpPr>
        <p:grpSpPr>
          <a:xfrm>
            <a:off x="0" y="188640"/>
            <a:ext cx="8964488" cy="6669360"/>
            <a:chOff x="179512" y="404664"/>
            <a:chExt cx="8676456" cy="5774227"/>
          </a:xfrm>
        </p:grpSpPr>
        <p:pic>
          <p:nvPicPr>
            <p:cNvPr id="4" name="Obraz 3" descr="DSC05959.JPG"/>
            <p:cNvPicPr>
              <a:picLocks noChangeAspect="1"/>
            </p:cNvPicPr>
            <p:nvPr/>
          </p:nvPicPr>
          <p:blipFill>
            <a:blip r:embed="rId2" cstate="print"/>
            <a:stretch>
              <a:fillRect/>
            </a:stretch>
          </p:blipFill>
          <p:spPr>
            <a:xfrm>
              <a:off x="179512" y="404664"/>
              <a:ext cx="8676456" cy="5774227"/>
            </a:xfrm>
            <a:prstGeom prst="rect">
              <a:avLst/>
            </a:prstGeom>
            <a:effectLst>
              <a:softEdge rad="317500"/>
            </a:effectLst>
          </p:spPr>
        </p:pic>
        <p:sp>
          <p:nvSpPr>
            <p:cNvPr id="8" name="Prostokąt zaokrąglony 7"/>
            <p:cNvSpPr/>
            <p:nvPr/>
          </p:nvSpPr>
          <p:spPr>
            <a:xfrm>
              <a:off x="2339752" y="5301208"/>
              <a:ext cx="4392488" cy="6480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Tabliczka upamiętniająca rok montażu maszyn w elektrowni wodnej w Jastrowiu</a:t>
              </a:r>
            </a:p>
            <a:p>
              <a:pPr algn="ctr"/>
              <a:endParaRPr lang="pl-PL" dirty="0"/>
            </a:p>
          </p:txBody>
        </p:sp>
      </p:grpSp>
      <p:grpSp>
        <p:nvGrpSpPr>
          <p:cNvPr id="16" name="Grupa 15"/>
          <p:cNvGrpSpPr/>
          <p:nvPr/>
        </p:nvGrpSpPr>
        <p:grpSpPr>
          <a:xfrm>
            <a:off x="251519" y="188640"/>
            <a:ext cx="8892479" cy="6669360"/>
            <a:chOff x="251519" y="188640"/>
            <a:chExt cx="8892479" cy="6669360"/>
          </a:xfrm>
        </p:grpSpPr>
        <p:grpSp>
          <p:nvGrpSpPr>
            <p:cNvPr id="13" name="Grupa 12"/>
            <p:cNvGrpSpPr/>
            <p:nvPr/>
          </p:nvGrpSpPr>
          <p:grpSpPr>
            <a:xfrm>
              <a:off x="251519" y="188640"/>
              <a:ext cx="8892479" cy="6669360"/>
              <a:chOff x="251519" y="188640"/>
              <a:chExt cx="8892479" cy="6669360"/>
            </a:xfrm>
          </p:grpSpPr>
          <p:pic>
            <p:nvPicPr>
              <p:cNvPr id="1026" name="Picture 2" descr="C:\Documents and Settings\Jacek\Pulpit\now\Zdjęcie1544.jpg"/>
              <p:cNvPicPr>
                <a:picLocks noChangeAspect="1" noChangeArrowheads="1"/>
              </p:cNvPicPr>
              <p:nvPr/>
            </p:nvPicPr>
            <p:blipFill>
              <a:blip r:embed="rId3" cstate="print"/>
              <a:srcRect/>
              <a:stretch>
                <a:fillRect/>
              </a:stretch>
            </p:blipFill>
            <p:spPr bwMode="auto">
              <a:xfrm>
                <a:off x="251519" y="188640"/>
                <a:ext cx="8892479" cy="6669360"/>
              </a:xfrm>
              <a:prstGeom prst="rect">
                <a:avLst/>
              </a:prstGeom>
              <a:noFill/>
              <a:effectLst>
                <a:softEdge rad="317500"/>
              </a:effectLst>
            </p:spPr>
          </p:pic>
          <p:sp>
            <p:nvSpPr>
              <p:cNvPr id="11" name="Prostokąt zaokrąglony 10"/>
              <p:cNvSpPr/>
              <p:nvPr/>
            </p:nvSpPr>
            <p:spPr>
              <a:xfrm>
                <a:off x="2339752" y="5301208"/>
                <a:ext cx="4392488" cy="6480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Zwiedzamy tam</a:t>
                </a:r>
                <a:r>
                  <a:rPr lang="pl-PL" dirty="0" smtClean="0"/>
                  <a:t>ę w Jastrowiu</a:t>
                </a:r>
                <a:endParaRPr lang="pl-PL" dirty="0" smtClean="0">
                  <a:solidFill>
                    <a:schemeClr val="tx1"/>
                  </a:solidFill>
                </a:endParaRPr>
              </a:p>
            </p:txBody>
          </p:sp>
        </p:grpSp>
        <p:sp>
          <p:nvSpPr>
            <p:cNvPr id="14" name="Prostokąt zaokrąglony 13"/>
            <p:cNvSpPr/>
            <p:nvPr/>
          </p:nvSpPr>
          <p:spPr>
            <a:xfrm>
              <a:off x="539552" y="3861048"/>
              <a:ext cx="1503784" cy="4956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Monika</a:t>
              </a:r>
            </a:p>
            <a:p>
              <a:pPr algn="ctr"/>
              <a:endParaRPr lang="pl-PL" dirty="0"/>
            </a:p>
          </p:txBody>
        </p:sp>
        <p:sp>
          <p:nvSpPr>
            <p:cNvPr id="15" name="Prostokąt zaokrąglony 14"/>
            <p:cNvSpPr/>
            <p:nvPr/>
          </p:nvSpPr>
          <p:spPr>
            <a:xfrm>
              <a:off x="4932040" y="1916832"/>
              <a:ext cx="1287760" cy="4956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Marcin</a:t>
              </a:r>
            </a:p>
            <a:p>
              <a:pPr algn="ctr"/>
              <a:endParaRPr lang="pl-PL" dirty="0"/>
            </a:p>
          </p:txBody>
        </p:sp>
      </p:grpSp>
      <p:grpSp>
        <p:nvGrpSpPr>
          <p:cNvPr id="21" name="Grupa 20"/>
          <p:cNvGrpSpPr/>
          <p:nvPr/>
        </p:nvGrpSpPr>
        <p:grpSpPr>
          <a:xfrm>
            <a:off x="206224" y="100662"/>
            <a:ext cx="8758264" cy="6568698"/>
            <a:chOff x="206224" y="100662"/>
            <a:chExt cx="8758264" cy="6568698"/>
          </a:xfrm>
        </p:grpSpPr>
        <p:pic>
          <p:nvPicPr>
            <p:cNvPr id="1027" name="Picture 3" descr="C:\Documents and Settings\Jacek\Pulpit\now\Zdjęcie1561.jpg"/>
            <p:cNvPicPr>
              <a:picLocks noChangeAspect="1" noChangeArrowheads="1"/>
            </p:cNvPicPr>
            <p:nvPr/>
          </p:nvPicPr>
          <p:blipFill>
            <a:blip r:embed="rId4" cstate="print"/>
            <a:srcRect/>
            <a:stretch>
              <a:fillRect/>
            </a:stretch>
          </p:blipFill>
          <p:spPr bwMode="auto">
            <a:xfrm>
              <a:off x="206224" y="100662"/>
              <a:ext cx="8758264" cy="6568698"/>
            </a:xfrm>
            <a:prstGeom prst="rect">
              <a:avLst/>
            </a:prstGeom>
            <a:noFill/>
            <a:effectLst>
              <a:softEdge rad="317500"/>
            </a:effectLst>
          </p:spPr>
        </p:pic>
        <p:sp>
          <p:nvSpPr>
            <p:cNvPr id="17" name="Prostokąt zaokrąglony 16"/>
            <p:cNvSpPr/>
            <p:nvPr/>
          </p:nvSpPr>
          <p:spPr>
            <a:xfrm>
              <a:off x="3131840" y="5805264"/>
              <a:ext cx="3015952" cy="4956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Prezentacja elektrowni</a:t>
              </a:r>
            </a:p>
            <a:p>
              <a:pPr algn="ctr"/>
              <a:endParaRPr lang="pl-PL" dirty="0"/>
            </a:p>
          </p:txBody>
        </p:sp>
        <p:sp>
          <p:nvSpPr>
            <p:cNvPr id="18" name="Prostokąt zaokrąglony 17"/>
            <p:cNvSpPr/>
            <p:nvPr/>
          </p:nvSpPr>
          <p:spPr>
            <a:xfrm>
              <a:off x="611560" y="908720"/>
              <a:ext cx="1647800" cy="4956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Damian</a:t>
              </a:r>
            </a:p>
            <a:p>
              <a:pPr algn="ctr"/>
              <a:endParaRPr lang="pl-PL" dirty="0"/>
            </a:p>
          </p:txBody>
        </p:sp>
        <p:sp>
          <p:nvSpPr>
            <p:cNvPr id="19" name="Prostokąt zaokrąglony 18"/>
            <p:cNvSpPr/>
            <p:nvPr/>
          </p:nvSpPr>
          <p:spPr>
            <a:xfrm>
              <a:off x="4572000" y="3717032"/>
              <a:ext cx="1719808" cy="495672"/>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Dominika</a:t>
              </a:r>
            </a:p>
            <a:p>
              <a:pPr algn="ctr"/>
              <a:endParaRPr lang="pl-PL" dirty="0"/>
            </a:p>
          </p:txBody>
        </p:sp>
        <p:sp>
          <p:nvSpPr>
            <p:cNvPr id="20" name="Prostokąt zaokrąglony 19"/>
            <p:cNvSpPr/>
            <p:nvPr/>
          </p:nvSpPr>
          <p:spPr>
            <a:xfrm>
              <a:off x="6588224" y="1268760"/>
              <a:ext cx="1287760" cy="4236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Piotr</a:t>
              </a:r>
            </a:p>
            <a:p>
              <a:pPr algn="ctr"/>
              <a:endParaRPr lang="pl-PL" dirty="0"/>
            </a:p>
          </p:txBody>
        </p:sp>
      </p:grpSp>
      <p:grpSp>
        <p:nvGrpSpPr>
          <p:cNvPr id="26" name="Grupa 25"/>
          <p:cNvGrpSpPr/>
          <p:nvPr/>
        </p:nvGrpSpPr>
        <p:grpSpPr>
          <a:xfrm>
            <a:off x="395536" y="260648"/>
            <a:ext cx="8495877" cy="6371908"/>
            <a:chOff x="395535" y="260648"/>
            <a:chExt cx="8495877" cy="6371908"/>
          </a:xfrm>
        </p:grpSpPr>
        <p:pic>
          <p:nvPicPr>
            <p:cNvPr id="1028" name="Picture 4" descr="C:\Documents and Settings\Jacek\Pulpit\now\Zdjęcie1567.jpg"/>
            <p:cNvPicPr>
              <a:picLocks noChangeAspect="1" noChangeArrowheads="1"/>
            </p:cNvPicPr>
            <p:nvPr/>
          </p:nvPicPr>
          <p:blipFill>
            <a:blip r:embed="rId5" cstate="print"/>
            <a:srcRect/>
            <a:stretch>
              <a:fillRect/>
            </a:stretch>
          </p:blipFill>
          <p:spPr bwMode="auto">
            <a:xfrm>
              <a:off x="395535" y="260648"/>
              <a:ext cx="8495877" cy="6371908"/>
            </a:xfrm>
            <a:prstGeom prst="rect">
              <a:avLst/>
            </a:prstGeom>
            <a:noFill/>
            <a:effectLst>
              <a:softEdge rad="317500"/>
            </a:effectLst>
          </p:spPr>
        </p:pic>
        <p:sp>
          <p:nvSpPr>
            <p:cNvPr id="23" name="Prostokąt zaokrąglony 22"/>
            <p:cNvSpPr/>
            <p:nvPr/>
          </p:nvSpPr>
          <p:spPr>
            <a:xfrm>
              <a:off x="3275856" y="260648"/>
              <a:ext cx="2736304" cy="43204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Wewnątrz elektrowni</a:t>
              </a:r>
            </a:p>
            <a:p>
              <a:pPr algn="ctr"/>
              <a:endParaRPr lang="pl-PL" dirty="0"/>
            </a:p>
          </p:txBody>
        </p:sp>
        <p:sp>
          <p:nvSpPr>
            <p:cNvPr id="24" name="Prostokąt zaokrąglony 23"/>
            <p:cNvSpPr/>
            <p:nvPr/>
          </p:nvSpPr>
          <p:spPr>
            <a:xfrm>
              <a:off x="2411760" y="4869160"/>
              <a:ext cx="1287760" cy="351656"/>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Dagmara</a:t>
              </a:r>
            </a:p>
            <a:p>
              <a:pPr algn="ctr"/>
              <a:endParaRPr lang="pl-PL" dirty="0"/>
            </a:p>
          </p:txBody>
        </p:sp>
        <p:sp>
          <p:nvSpPr>
            <p:cNvPr id="25" name="Prostokąt zaokrąglony 24"/>
            <p:cNvSpPr/>
            <p:nvPr/>
          </p:nvSpPr>
          <p:spPr>
            <a:xfrm>
              <a:off x="611560" y="4509120"/>
              <a:ext cx="1143744" cy="351656"/>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t" anchorCtr="0"/>
            <a:lstStyle/>
            <a:p>
              <a:pPr algn="ctr"/>
              <a:r>
                <a:rPr lang="pl-PL" dirty="0" smtClean="0">
                  <a:solidFill>
                    <a:schemeClr val="tx1"/>
                  </a:solidFill>
                </a:rPr>
                <a:t>Marcin</a:t>
              </a:r>
            </a:p>
            <a:p>
              <a:pPr algn="ctr"/>
              <a:endParaRPr lang="pl-PL" dirty="0"/>
            </a:p>
          </p:txBody>
        </p:sp>
      </p:grpSp>
      <p:sp>
        <p:nvSpPr>
          <p:cNvPr id="22" name="UTurnArrow">
            <a:hlinkClick r:id="rId6"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2000"/>
                                        <p:tgtEl>
                                          <p:spTgt spid="16"/>
                                        </p:tgtEl>
                                      </p:cBhvr>
                                    </p:animEffect>
                                    <p:set>
                                      <p:cBhvr>
                                        <p:cTn id="29" dur="1" fill="hold">
                                          <p:stCondLst>
                                            <p:cond delay="1999"/>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10" presetClass="exit" presetSubtype="0" fill="hold" nodeType="withEffect">
                                  <p:stCondLst>
                                    <p:cond delay="0"/>
                                  </p:stCondLst>
                                  <p:childTnLst>
                                    <p:animEffect transition="out" filter="fade">
                                      <p:cBhvr>
                                        <p:cTn id="38" dur="2000"/>
                                        <p:tgtEl>
                                          <p:spTgt spid="21"/>
                                        </p:tgtEl>
                                      </p:cBhvr>
                                    </p:animEffect>
                                    <p:set>
                                      <p:cBhvr>
                                        <p:cTn id="39"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323528" y="112382"/>
            <a:ext cx="8229600" cy="86834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II etap    </a:t>
            </a:r>
            <a:br>
              <a:rPr lang="pl-PL" sz="4000" b="1" i="1" dirty="0" smtClean="0">
                <a:solidFill>
                  <a:srgbClr val="FFC000"/>
                </a:solidFill>
                <a:effectLst>
                  <a:outerShdw blurRad="38100" dist="38100" dir="2700000" algn="tl">
                    <a:srgbClr val="000000">
                      <a:alpha val="43137"/>
                    </a:srgbClr>
                  </a:outerShdw>
                </a:effectLst>
                <a:latin typeface="Bookman Old Style" pitchFamily="18" charset="0"/>
              </a:rPr>
            </a:br>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Solary słoneczne</a:t>
            </a:r>
            <a:endParaRPr lang="pl-PL" sz="40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8" name="Symbol zastępczy zawartości 7"/>
          <p:cNvSpPr>
            <a:spLocks noGrp="1"/>
          </p:cNvSpPr>
          <p:nvPr>
            <p:ph idx="1"/>
          </p:nvPr>
        </p:nvSpPr>
        <p:spPr>
          <a:xfrm>
            <a:off x="457200" y="1071546"/>
            <a:ext cx="8229600" cy="557216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nSpc>
                <a:spcPct val="80000"/>
              </a:lnSpc>
            </a:pPr>
            <a:r>
              <a:rPr lang="pl-PL" sz="2200" i="1" dirty="0" smtClean="0">
                <a:solidFill>
                  <a:srgbClr val="002060"/>
                </a:solidFill>
              </a:rPr>
              <a:t>Fotowoltaika jest  przyjazną środowisku naturalnemu technologią pozyskania prądu elektrycznego ze względu na brak  szkodliwości,</a:t>
            </a:r>
          </a:p>
          <a:p>
            <a:pPr>
              <a:lnSpc>
                <a:spcPct val="80000"/>
              </a:lnSpc>
            </a:pPr>
            <a:r>
              <a:rPr lang="pl-PL" sz="2200" i="1" dirty="0" smtClean="0">
                <a:solidFill>
                  <a:srgbClr val="002060"/>
                </a:solidFill>
              </a:rPr>
              <a:t> </a:t>
            </a:r>
            <a:r>
              <a:rPr lang="pl-PL" sz="2200" b="1" i="1" dirty="0" smtClean="0">
                <a:solidFill>
                  <a:srgbClr val="002060"/>
                </a:solidFill>
              </a:rPr>
              <a:t>Słońce jest najbardziej dostępnym i najłatwiejszym do wykorzystania OZE</a:t>
            </a:r>
            <a:r>
              <a:rPr lang="pl-PL" sz="2200" i="1" dirty="0" smtClean="0">
                <a:solidFill>
                  <a:srgbClr val="002060"/>
                </a:solidFill>
              </a:rPr>
              <a:t>. </a:t>
            </a:r>
          </a:p>
          <a:p>
            <a:pPr>
              <a:lnSpc>
                <a:spcPct val="80000"/>
              </a:lnSpc>
            </a:pPr>
            <a:r>
              <a:rPr lang="pl-PL" sz="2200" i="1" dirty="0" smtClean="0">
                <a:solidFill>
                  <a:srgbClr val="002060"/>
                </a:solidFill>
              </a:rPr>
              <a:t>Ilość docierającego do ziemi promieniowania słonecznego oraz jego zasoby przewyższają potrzeby energetyczne całego świata.</a:t>
            </a:r>
          </a:p>
          <a:p>
            <a:pPr>
              <a:lnSpc>
                <a:spcPct val="80000"/>
              </a:lnSpc>
            </a:pPr>
            <a:r>
              <a:rPr lang="pl-PL" sz="2200" b="1" i="1" dirty="0" smtClean="0">
                <a:solidFill>
                  <a:srgbClr val="002060"/>
                </a:solidFill>
              </a:rPr>
              <a:t>To darmowe źródło energii o olbrzymim, niewykorzystanym potencjale</a:t>
            </a:r>
            <a:r>
              <a:rPr lang="pl-PL" sz="2200" i="1" dirty="0" smtClean="0">
                <a:solidFill>
                  <a:srgbClr val="002060"/>
                </a:solidFill>
              </a:rPr>
              <a:t>.</a:t>
            </a:r>
          </a:p>
          <a:p>
            <a:pPr>
              <a:lnSpc>
                <a:spcPct val="80000"/>
              </a:lnSpc>
            </a:pPr>
            <a:r>
              <a:rPr lang="pl-PL" sz="2200" i="1" dirty="0" smtClean="0">
                <a:solidFill>
                  <a:srgbClr val="002060"/>
                </a:solidFill>
              </a:rPr>
              <a:t>Kolektory solarne to nowoczesne technologie umożliwiające w dostępny sposób wykorzystanie ciepła słonecznego. </a:t>
            </a:r>
          </a:p>
          <a:p>
            <a:pPr>
              <a:lnSpc>
                <a:spcPct val="80000"/>
              </a:lnSpc>
            </a:pPr>
            <a:r>
              <a:rPr lang="pl-PL" sz="2200" i="1" dirty="0" smtClean="0">
                <a:solidFill>
                  <a:srgbClr val="002060"/>
                </a:solidFill>
              </a:rPr>
              <a:t>Pozyskiwana energia służy najczęściej do celów grzewczych </a:t>
            </a:r>
          </a:p>
          <a:p>
            <a:pPr>
              <a:lnSpc>
                <a:spcPct val="80000"/>
              </a:lnSpc>
            </a:pPr>
            <a:r>
              <a:rPr lang="pl-PL" sz="2200" b="1" i="1" dirty="0" smtClean="0">
                <a:solidFill>
                  <a:srgbClr val="002060"/>
                </a:solidFill>
              </a:rPr>
              <a:t>Warunki klimatyczne, ukształtowanie terenu jak również specyfika zabudowy nie stwarzają dużych problemów z wykorzystaniem energii słonecznej.</a:t>
            </a:r>
          </a:p>
          <a:p>
            <a:pPr>
              <a:lnSpc>
                <a:spcPct val="80000"/>
              </a:lnSpc>
            </a:pPr>
            <a:r>
              <a:rPr lang="pl-PL" sz="2200" i="1" dirty="0" smtClean="0">
                <a:solidFill>
                  <a:srgbClr val="002060"/>
                </a:solidFill>
              </a:rPr>
              <a:t>Różnorodności kolektorów, ich budowa i kształty coraz częściej przekonują do możliwości montażu na połaciach dachu o zróżnicowanej architekturze.</a:t>
            </a:r>
          </a:p>
          <a:p>
            <a:pPr>
              <a:lnSpc>
                <a:spcPct val="80000"/>
              </a:lnSpc>
            </a:pPr>
            <a:r>
              <a:rPr lang="pl-PL" sz="2200" b="1" i="1" dirty="0" smtClean="0">
                <a:solidFill>
                  <a:srgbClr val="002060"/>
                </a:solidFill>
              </a:rPr>
              <a:t>Solary słoneczne wykorzystywane są również jako znaki sygnalizacji  drogowej.</a:t>
            </a:r>
            <a:endParaRPr lang="pl-PL" sz="2200" b="1" i="1" dirty="0">
              <a:solidFill>
                <a:srgbClr val="002060"/>
              </a:solidFill>
            </a:endParaRPr>
          </a:p>
        </p:txBody>
      </p:sp>
      <p:sp>
        <p:nvSpPr>
          <p:cNvPr id="4"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anim calcmode="lin" valueType="num">
                                      <p:cBhvr>
                                        <p:cTn id="2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1000"/>
                                        <p:tgtEl>
                                          <p:spTgt spid="8">
                                            <p:txEl>
                                              <p:pRg st="4" end="4"/>
                                            </p:txEl>
                                          </p:spTgt>
                                        </p:tgtEl>
                                      </p:cBhvr>
                                    </p:animEffect>
                                    <p:anim calcmode="lin" valueType="num">
                                      <p:cBhvr>
                                        <p:cTn id="3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anim calcmode="lin" valueType="num">
                                      <p:cBhvr>
                                        <p:cTn id="3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1000"/>
                                        <p:tgtEl>
                                          <p:spTgt spid="8">
                                            <p:txEl>
                                              <p:pRg st="6" end="6"/>
                                            </p:txEl>
                                          </p:spTgt>
                                        </p:tgtEl>
                                      </p:cBhvr>
                                    </p:animEffect>
                                    <p:anim calcmode="lin" valueType="num">
                                      <p:cBhvr>
                                        <p:cTn id="4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Effect transition="in" filter="fade">
                                      <p:cBhvr>
                                        <p:cTn id="47" dur="1000"/>
                                        <p:tgtEl>
                                          <p:spTgt spid="8">
                                            <p:txEl>
                                              <p:pRg st="7" end="7"/>
                                            </p:txEl>
                                          </p:spTgt>
                                        </p:tgtEl>
                                      </p:cBhvr>
                                    </p:animEffect>
                                    <p:anim calcmode="lin" valueType="num">
                                      <p:cBhvr>
                                        <p:cTn id="48"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8">
                                            <p:txEl>
                                              <p:pRg st="8" end="8"/>
                                            </p:txEl>
                                          </p:spTgt>
                                        </p:tgtEl>
                                        <p:attrNameLst>
                                          <p:attrName>style.visibility</p:attrName>
                                        </p:attrNameLst>
                                      </p:cBhvr>
                                      <p:to>
                                        <p:strVal val="visible"/>
                                      </p:to>
                                    </p:set>
                                    <p:animEffect transition="in" filter="fade">
                                      <p:cBhvr>
                                        <p:cTn id="52" dur="1000"/>
                                        <p:tgtEl>
                                          <p:spTgt spid="8">
                                            <p:txEl>
                                              <p:pRg st="8" end="8"/>
                                            </p:txEl>
                                          </p:spTgt>
                                        </p:tgtEl>
                                      </p:cBhvr>
                                    </p:animEffect>
                                    <p:anim calcmode="lin" valueType="num">
                                      <p:cBhvr>
                                        <p:cTn id="53"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a 4"/>
          <p:cNvGrpSpPr/>
          <p:nvPr/>
        </p:nvGrpSpPr>
        <p:grpSpPr>
          <a:xfrm>
            <a:off x="107504" y="116632"/>
            <a:ext cx="8892480" cy="6669360"/>
            <a:chOff x="107504" y="116632"/>
            <a:chExt cx="8892480" cy="6669360"/>
          </a:xfrm>
        </p:grpSpPr>
        <p:pic>
          <p:nvPicPr>
            <p:cNvPr id="2" name="Symbol zastępczy zawartości 3" descr="DSC05969.JPG"/>
            <p:cNvPicPr>
              <a:picLocks noChangeAspect="1"/>
            </p:cNvPicPr>
            <p:nvPr/>
          </p:nvPicPr>
          <p:blipFill>
            <a:blip r:embed="rId2" cstate="print"/>
            <a:stretch>
              <a:fillRect/>
            </a:stretch>
          </p:blipFill>
          <p:spPr>
            <a:xfrm>
              <a:off x="107504" y="116632"/>
              <a:ext cx="8892480" cy="6669360"/>
            </a:xfrm>
            <a:prstGeom prst="rect">
              <a:avLst/>
            </a:prstGeom>
            <a:effectLst>
              <a:softEdge rad="317500"/>
            </a:effectLst>
          </p:spPr>
        </p:pic>
        <p:sp>
          <p:nvSpPr>
            <p:cNvPr id="4" name="Prostokąt zaokrąglony 3"/>
            <p:cNvSpPr/>
            <p:nvPr/>
          </p:nvSpPr>
          <p:spPr>
            <a:xfrm>
              <a:off x="1403648" y="5589240"/>
              <a:ext cx="5688632" cy="79208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Kolektory solarne pod pokrywą śniegu – Okonek Rodzinny Dom Dziecka</a:t>
              </a:r>
            </a:p>
          </p:txBody>
        </p:sp>
      </p:grpSp>
      <p:grpSp>
        <p:nvGrpSpPr>
          <p:cNvPr id="7" name="Grupa 6"/>
          <p:cNvGrpSpPr/>
          <p:nvPr/>
        </p:nvGrpSpPr>
        <p:grpSpPr>
          <a:xfrm>
            <a:off x="179512" y="188640"/>
            <a:ext cx="8707885" cy="6381328"/>
            <a:chOff x="179512" y="188640"/>
            <a:chExt cx="8707885" cy="6381328"/>
          </a:xfrm>
        </p:grpSpPr>
        <p:pic>
          <p:nvPicPr>
            <p:cNvPr id="8" name="Obraz 7" descr="DSC06056.JPG"/>
            <p:cNvPicPr>
              <a:picLocks noChangeAspect="1"/>
            </p:cNvPicPr>
            <p:nvPr/>
          </p:nvPicPr>
          <p:blipFill>
            <a:blip r:embed="rId3" cstate="print"/>
            <a:stretch>
              <a:fillRect/>
            </a:stretch>
          </p:blipFill>
          <p:spPr>
            <a:xfrm>
              <a:off x="179512" y="188640"/>
              <a:ext cx="8707885" cy="6381328"/>
            </a:xfrm>
            <a:prstGeom prst="rect">
              <a:avLst/>
            </a:prstGeom>
            <a:effectLst>
              <a:softEdge rad="317500"/>
            </a:effectLst>
          </p:spPr>
        </p:pic>
        <p:sp>
          <p:nvSpPr>
            <p:cNvPr id="9" name="Prostokąt zaokrąglony 8"/>
            <p:cNvSpPr/>
            <p:nvPr/>
          </p:nvSpPr>
          <p:spPr>
            <a:xfrm>
              <a:off x="1259632" y="5013176"/>
              <a:ext cx="5688632" cy="79208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Solary słoneczne już gotowe do odbioru energii słonecznej - Okonek</a:t>
              </a:r>
            </a:p>
          </p:txBody>
        </p:sp>
      </p:grpSp>
      <p:sp>
        <p:nvSpPr>
          <p:cNvPr id="10" name="UTurnArrow">
            <a:hlinkClick r:id="rId4"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Jacek\Ustawienia lokalne\Temporary Internet Files\Content.IE5\7MMA1XTC\MC900441423[1].png">
            <a:hlinkClick r:id="rId2" action="ppaction://hlinkfile"/>
          </p:cNvPr>
          <p:cNvPicPr>
            <a:picLocks noChangeAspect="1" noChangeArrowheads="1"/>
          </p:cNvPicPr>
          <p:nvPr/>
        </p:nvPicPr>
        <p:blipFill>
          <a:blip r:embed="rId3" cstate="print"/>
          <a:srcRect/>
          <a:stretch>
            <a:fillRect/>
          </a:stretch>
        </p:blipFill>
        <p:spPr bwMode="auto">
          <a:xfrm>
            <a:off x="2771800" y="1052736"/>
            <a:ext cx="3657600" cy="3657600"/>
          </a:xfrm>
          <a:prstGeom prst="rect">
            <a:avLst/>
          </a:prstGeom>
          <a:noFill/>
        </p:spPr>
      </p:pic>
      <p:sp>
        <p:nvSpPr>
          <p:cNvPr id="4" name="Prostokąt zaokrąglony 3"/>
          <p:cNvSpPr/>
          <p:nvPr/>
        </p:nvSpPr>
        <p:spPr>
          <a:xfrm>
            <a:off x="1547664" y="5301208"/>
            <a:ext cx="5688632" cy="79208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Wywiad z panem Mariuszem Pietrzykiem prowadzi Marcin</a:t>
            </a:r>
          </a:p>
        </p:txBody>
      </p:sp>
      <p:sp>
        <p:nvSpPr>
          <p:cNvPr id="5" name="UTurnArrow">
            <a:hlinkClick r:id="rId4"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b="1" i="1" dirty="0" smtClean="0">
                <a:solidFill>
                  <a:srgbClr val="FFC000"/>
                </a:solidFill>
                <a:effectLst>
                  <a:outerShdw blurRad="38100" dist="38100" dir="2700000" algn="tl">
                    <a:srgbClr val="000000">
                      <a:alpha val="43137"/>
                    </a:srgbClr>
                  </a:outerShdw>
                </a:effectLst>
                <a:latin typeface="Bookman Old Style" pitchFamily="18" charset="0"/>
              </a:rPr>
              <a:t>Kolektory solarne – rurowe typu </a:t>
            </a:r>
            <a:r>
              <a:rPr lang="pl-PL" b="1" i="1" dirty="0" err="1" smtClean="0">
                <a:solidFill>
                  <a:srgbClr val="FFC000"/>
                </a:solidFill>
                <a:effectLst>
                  <a:outerShdw blurRad="38100" dist="38100" dir="2700000" algn="tl">
                    <a:srgbClr val="000000">
                      <a:alpha val="43137"/>
                    </a:srgbClr>
                  </a:outerShdw>
                </a:effectLst>
                <a:latin typeface="Bookman Old Style" pitchFamily="18" charset="0"/>
              </a:rPr>
              <a:t>Veelman</a:t>
            </a:r>
            <a:r>
              <a:rPr lang="pl-PL" b="1" i="1" dirty="0" smtClean="0">
                <a:solidFill>
                  <a:srgbClr val="FFC000"/>
                </a:solidFill>
                <a:effectLst>
                  <a:outerShdw blurRad="38100" dist="38100" dir="2700000" algn="tl">
                    <a:srgbClr val="000000">
                      <a:alpha val="43137"/>
                    </a:srgbClr>
                  </a:outerShdw>
                </a:effectLst>
                <a:latin typeface="Bookman Old Style" pitchFamily="18" charset="0"/>
              </a:rPr>
              <a:t> Solar Power </a:t>
            </a:r>
            <a:r>
              <a:rPr lang="pl-PL" b="1" i="1" dirty="0" err="1" smtClean="0">
                <a:solidFill>
                  <a:srgbClr val="FFC000"/>
                </a:solidFill>
                <a:effectLst>
                  <a:outerShdw blurRad="38100" dist="38100" dir="2700000" algn="tl">
                    <a:srgbClr val="000000">
                      <a:alpha val="43137"/>
                    </a:srgbClr>
                  </a:outerShdw>
                </a:effectLst>
                <a:latin typeface="Bookman Old Style" pitchFamily="18" charset="0"/>
              </a:rPr>
              <a:t>Heat</a:t>
            </a:r>
            <a:r>
              <a:rPr lang="pl-PL" b="1" i="1" dirty="0" smtClean="0">
                <a:solidFill>
                  <a:srgbClr val="FFC000"/>
                </a:solidFill>
                <a:effectLst>
                  <a:outerShdw blurRad="38100" dist="38100" dir="2700000" algn="tl">
                    <a:srgbClr val="000000">
                      <a:alpha val="43137"/>
                    </a:srgbClr>
                  </a:outerShdw>
                </a:effectLst>
                <a:latin typeface="Bookman Old Style" pitchFamily="18" charset="0"/>
              </a:rPr>
              <a:t> </a:t>
            </a:r>
            <a:r>
              <a:rPr lang="pl-PL" b="1" i="1" dirty="0" err="1" smtClean="0">
                <a:solidFill>
                  <a:srgbClr val="FFC000"/>
                </a:solidFill>
                <a:effectLst>
                  <a:outerShdw blurRad="38100" dist="38100" dir="2700000" algn="tl">
                    <a:srgbClr val="000000">
                      <a:alpha val="43137"/>
                    </a:srgbClr>
                  </a:outerShdw>
                </a:effectLst>
                <a:latin typeface="Bookman Old Style" pitchFamily="18" charset="0"/>
              </a:rPr>
              <a:t>Pipe</a:t>
            </a:r>
            <a:r>
              <a:rPr lang="pl-PL" b="1" i="1" dirty="0" smtClean="0">
                <a:solidFill>
                  <a:srgbClr val="FFC000"/>
                </a:solidFill>
                <a:effectLst>
                  <a:outerShdw blurRad="38100" dist="38100" dir="2700000" algn="tl">
                    <a:srgbClr val="000000">
                      <a:alpha val="43137"/>
                    </a:srgbClr>
                  </a:outerShdw>
                </a:effectLst>
                <a:latin typeface="Bookman Old Style" pitchFamily="18" charset="0"/>
              </a:rPr>
              <a:t> - Okonek</a:t>
            </a:r>
            <a:endParaRPr lang="pl-PL"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3" name="Symbol zastępczy zawartości 2"/>
          <p:cNvSpPr>
            <a:spLocks noGrp="1"/>
          </p:cNvSpPr>
          <p:nvPr>
            <p:ph idx="1"/>
          </p:nvPr>
        </p:nvSpPr>
        <p:spPr>
          <a:xfrm>
            <a:off x="467544" y="2564904"/>
            <a:ext cx="8229600" cy="391160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nSpc>
                <a:spcPct val="80000"/>
              </a:lnSpc>
            </a:pPr>
            <a:r>
              <a:rPr lang="pl-PL" sz="2400" b="1" i="1" dirty="0" smtClean="0">
                <a:solidFill>
                  <a:srgbClr val="002060"/>
                </a:solidFill>
              </a:rPr>
              <a:t>Rurowe kolektory solarne to nowoczesna technologia </a:t>
            </a:r>
            <a:r>
              <a:rPr lang="pl-PL" sz="2400" i="1" dirty="0" smtClean="0">
                <a:solidFill>
                  <a:srgbClr val="002060"/>
                </a:solidFill>
              </a:rPr>
              <a:t>, posiadająca dobre parametry eksploatacyjne</a:t>
            </a:r>
          </a:p>
          <a:p>
            <a:pPr>
              <a:lnSpc>
                <a:spcPct val="80000"/>
              </a:lnSpc>
            </a:pPr>
            <a:r>
              <a:rPr lang="pl-PL" sz="2400" i="1" dirty="0" smtClean="0">
                <a:solidFill>
                  <a:srgbClr val="002060"/>
                </a:solidFill>
              </a:rPr>
              <a:t>Wykonane są z podwójnej ścianki szklanej pomiędzy którymi znajduje się próżnia pełniąca funkcję izolacji,</a:t>
            </a:r>
          </a:p>
          <a:p>
            <a:pPr>
              <a:lnSpc>
                <a:spcPct val="80000"/>
              </a:lnSpc>
            </a:pPr>
            <a:r>
              <a:rPr lang="pl-PL" sz="2400" b="1" i="1" dirty="0" smtClean="0">
                <a:solidFill>
                  <a:srgbClr val="002060"/>
                </a:solidFill>
              </a:rPr>
              <a:t>Zamontowany kolektor służy do podgrzewania wody użytkowej dla  11 osobowej rodziny</a:t>
            </a:r>
            <a:r>
              <a:rPr lang="pl-PL" sz="2400" i="1" dirty="0" smtClean="0">
                <a:solidFill>
                  <a:srgbClr val="002060"/>
                </a:solidFill>
              </a:rPr>
              <a:t>,</a:t>
            </a:r>
            <a:r>
              <a:rPr lang="pl-PL" sz="2400" b="1" i="1" dirty="0" smtClean="0">
                <a:solidFill>
                  <a:srgbClr val="002060"/>
                </a:solidFill>
              </a:rPr>
              <a:t> Eksploatacja kolektora słonecznego nie jest kłopotliwa </a:t>
            </a:r>
            <a:endParaRPr lang="pl-PL" sz="2400" i="1" dirty="0" smtClean="0">
              <a:solidFill>
                <a:srgbClr val="002060"/>
              </a:solidFill>
            </a:endParaRPr>
          </a:p>
          <a:p>
            <a:pPr>
              <a:lnSpc>
                <a:spcPct val="80000"/>
              </a:lnSpc>
            </a:pPr>
            <a:r>
              <a:rPr lang="pl-PL" sz="2400" i="1" dirty="0" smtClean="0">
                <a:solidFill>
                  <a:srgbClr val="002060"/>
                </a:solidFill>
              </a:rPr>
              <a:t>Po 6 miesiącach od montażu </a:t>
            </a:r>
            <a:r>
              <a:rPr lang="pl-PL" sz="2400" i="1" dirty="0" err="1" smtClean="0">
                <a:solidFill>
                  <a:srgbClr val="002060"/>
                </a:solidFill>
              </a:rPr>
              <a:t>solaru</a:t>
            </a:r>
            <a:r>
              <a:rPr lang="pl-PL" sz="2400" i="1" dirty="0" smtClean="0">
                <a:solidFill>
                  <a:srgbClr val="002060"/>
                </a:solidFill>
              </a:rPr>
              <a:t> użytkownicy zauważają znaczne oszczędności w związku z jego wykorzystaniem.</a:t>
            </a:r>
            <a:endParaRPr lang="pl-PL" sz="2400" i="1" dirty="0">
              <a:solidFill>
                <a:srgbClr val="002060"/>
              </a:solidFill>
            </a:endParaRPr>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 5"/>
          <p:cNvGrpSpPr/>
          <p:nvPr/>
        </p:nvGrpSpPr>
        <p:grpSpPr>
          <a:xfrm>
            <a:off x="2051720" y="0"/>
            <a:ext cx="6120680" cy="6741368"/>
            <a:chOff x="2051720" y="476672"/>
            <a:chExt cx="5688632" cy="6264696"/>
          </a:xfrm>
        </p:grpSpPr>
        <p:pic>
          <p:nvPicPr>
            <p:cNvPr id="2" name="Symbol zastępczy zawartości 3" descr="DSC05973.JPG"/>
            <p:cNvPicPr>
              <a:picLocks noChangeAspect="1"/>
            </p:cNvPicPr>
            <p:nvPr/>
          </p:nvPicPr>
          <p:blipFill>
            <a:blip r:embed="rId2" cstate="print"/>
            <a:stretch>
              <a:fillRect/>
            </a:stretch>
          </p:blipFill>
          <p:spPr>
            <a:xfrm>
              <a:off x="2555776" y="476672"/>
              <a:ext cx="4429931" cy="6237312"/>
            </a:xfrm>
            <a:prstGeom prst="rect">
              <a:avLst/>
            </a:prstGeom>
            <a:effectLst>
              <a:softEdge rad="317500"/>
            </a:effectLst>
          </p:spPr>
        </p:pic>
        <p:sp>
          <p:nvSpPr>
            <p:cNvPr id="4" name="Prostokąt zaokrąglony 3"/>
            <p:cNvSpPr/>
            <p:nvPr/>
          </p:nvSpPr>
          <p:spPr>
            <a:xfrm>
              <a:off x="2051720" y="5949280"/>
              <a:ext cx="5688632" cy="79208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Wymiennik – prezentacja parametrów pieca przez pana Mariusza Pietrzyka- Okonek</a:t>
              </a:r>
            </a:p>
          </p:txBody>
        </p:sp>
      </p:grpSp>
      <p:sp>
        <p:nvSpPr>
          <p:cNvPr id="5"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olar2.jpg"/>
          <p:cNvPicPr>
            <a:picLocks noGrp="1" noChangeAspect="1"/>
          </p:cNvPicPr>
          <p:nvPr>
            <p:ph idx="1"/>
          </p:nvPr>
        </p:nvPicPr>
        <p:blipFill>
          <a:blip r:embed="rId2" cstate="print">
            <a:extLst>
              <a:ext uri="{28A0092B-C50C-407E-A947-70E740481C1C}">
                <a14:useLocalDpi xmlns="" xmlns:a14="http://schemas.microsoft.com/office/drawing/2010/main" val="0"/>
              </a:ext>
            </a:extLst>
          </a:blip>
          <a:srcRect t="19963" b="19963"/>
          <a:stretch>
            <a:fillRect/>
          </a:stretch>
        </p:blipFill>
        <p:spPr>
          <a:xfrm>
            <a:off x="611560" y="1385256"/>
            <a:ext cx="7704856" cy="4882429"/>
          </a:xfrm>
          <a:effectLst>
            <a:softEdge rad="317500"/>
          </a:effectLst>
        </p:spPr>
      </p:pic>
      <p:sp>
        <p:nvSpPr>
          <p:cNvPr id="5" name="Prostokąt zaokrąglony 4"/>
          <p:cNvSpPr/>
          <p:nvPr/>
        </p:nvSpPr>
        <p:spPr>
          <a:xfrm>
            <a:off x="1907704" y="404664"/>
            <a:ext cx="5688632" cy="79208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sz="2400" dirty="0" smtClean="0"/>
              <a:t>Solary w sygnalizacji drogowej w Jastrowiu</a:t>
            </a:r>
          </a:p>
        </p:txBody>
      </p:sp>
      <p:sp>
        <p:nvSpPr>
          <p:cNvPr id="6"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Sygnalizacja świetlna</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7" name="Symbol zastępczy zawartości 6"/>
          <p:cNvSpPr>
            <a:spLocks noGrp="1"/>
          </p:cNvSpPr>
          <p:nvPr>
            <p:ph idx="1"/>
          </p:nvPr>
        </p:nvSpPr>
        <p:spPr>
          <a:xfrm>
            <a:off x="467544" y="1916832"/>
            <a:ext cx="8229600" cy="45259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nSpc>
                <a:spcPct val="80000"/>
              </a:lnSpc>
            </a:pPr>
            <a:r>
              <a:rPr lang="pl-PL" sz="2400" i="1" dirty="0" smtClean="0">
                <a:solidFill>
                  <a:srgbClr val="002060"/>
                </a:solidFill>
              </a:rPr>
              <a:t>Solarny system sygnalizacji jest dobrym rozwiązaniem służącym do oznaczania niebezpiecznych miejsc na drogach. Takie kłopotliwe punkty to przejścia dla pieszych , ronda, place drogowe </a:t>
            </a:r>
          </a:p>
          <a:p>
            <a:pPr>
              <a:lnSpc>
                <a:spcPct val="80000"/>
              </a:lnSpc>
            </a:pPr>
            <a:r>
              <a:rPr lang="pl-PL" sz="2400" b="1" i="1" dirty="0" smtClean="0">
                <a:solidFill>
                  <a:srgbClr val="002060"/>
                </a:solidFill>
              </a:rPr>
              <a:t>System działa przez 24h 7 dni w tygodniu</a:t>
            </a:r>
          </a:p>
          <a:p>
            <a:pPr>
              <a:lnSpc>
                <a:spcPct val="80000"/>
              </a:lnSpc>
            </a:pPr>
            <a:r>
              <a:rPr lang="pl-PL" sz="2400" i="1" dirty="0" smtClean="0">
                <a:solidFill>
                  <a:srgbClr val="002060"/>
                </a:solidFill>
              </a:rPr>
              <a:t> Lampa systemu – normalnie w kolorze żółtym – wyposażona jest w 90 wysokowydajnych punktów świetlnych LED. </a:t>
            </a:r>
          </a:p>
          <a:p>
            <a:pPr>
              <a:lnSpc>
                <a:spcPct val="80000"/>
              </a:lnSpc>
            </a:pPr>
            <a:r>
              <a:rPr lang="pl-PL" sz="2400" b="1" i="1" dirty="0" smtClean="0">
                <a:solidFill>
                  <a:srgbClr val="002060"/>
                </a:solidFill>
              </a:rPr>
              <a:t>Zastosowanie </a:t>
            </a:r>
            <a:r>
              <a:rPr lang="pl-PL" sz="2400" b="1" i="1" dirty="0" err="1" smtClean="0">
                <a:solidFill>
                  <a:srgbClr val="002060"/>
                </a:solidFill>
              </a:rPr>
              <a:t>solarów</a:t>
            </a:r>
            <a:r>
              <a:rPr lang="pl-PL" sz="2400" b="1" i="1" dirty="0" smtClean="0">
                <a:solidFill>
                  <a:srgbClr val="002060"/>
                </a:solidFill>
              </a:rPr>
              <a:t> pozwala na oszczędności wynikające z braku rozmieszczenia połączeń elektrycznych .</a:t>
            </a:r>
          </a:p>
          <a:p>
            <a:pPr>
              <a:lnSpc>
                <a:spcPct val="80000"/>
              </a:lnSpc>
            </a:pPr>
            <a:r>
              <a:rPr lang="pl-PL" sz="2400" b="1" i="1" dirty="0" smtClean="0">
                <a:solidFill>
                  <a:srgbClr val="002060"/>
                </a:solidFill>
              </a:rPr>
              <a:t>Dzięki zastosowaniu akumulatora oraz paneli słonecznych, system jest  samowystarczalny oraz  prosty i szybki w montażu</a:t>
            </a:r>
          </a:p>
          <a:p>
            <a:endParaRPr lang="pl-PL" sz="2000" dirty="0"/>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anim calcmode="lin" valueType="num">
                                      <p:cBhvr>
                                        <p:cTn id="2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anim calcmode="lin" valueType="num">
                                      <p:cBhvr>
                                        <p:cTn id="2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anim calcmode="lin" valueType="num">
                                      <p:cBhvr>
                                        <p:cTn id="3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35896" y="1340768"/>
            <a:ext cx="5282751" cy="3132403"/>
          </a:xfrm>
          <a:prstGeom prst="rect">
            <a:avLst/>
          </a:prstGeom>
          <a:noFill/>
          <a:ln>
            <a:noFill/>
          </a:ln>
          <a:effectLst>
            <a:softEdge rad="317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descr="C:\Users\ZST\Desktop\100___04\IMG_0008.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5371" r="35004"/>
          <a:stretch/>
        </p:blipFill>
        <p:spPr bwMode="auto">
          <a:xfrm>
            <a:off x="395536" y="1196752"/>
            <a:ext cx="2808312" cy="5315436"/>
          </a:xfrm>
          <a:prstGeom prst="rect">
            <a:avLst/>
          </a:prstGeom>
          <a:noFill/>
          <a:effectLst>
            <a:softEdge rad="317500"/>
          </a:effectLst>
          <a:extLst>
            <a:ext uri="{909E8E84-426E-40DD-AFC4-6F175D3DCCD1}">
              <a14:hiddenFill xmlns="" xmlns:a14="http://schemas.microsoft.com/office/drawing/2010/main">
                <a:solidFill>
                  <a:srgbClr val="FFFFFF"/>
                </a:solidFill>
              </a14:hiddenFill>
            </a:ext>
          </a:extLst>
        </p:spPr>
      </p:pic>
      <p:sp>
        <p:nvSpPr>
          <p:cNvPr id="4" name="Prostokąt 3"/>
          <p:cNvSpPr/>
          <p:nvPr/>
        </p:nvSpPr>
        <p:spPr>
          <a:xfrm>
            <a:off x="3131840" y="4473171"/>
            <a:ext cx="6012160" cy="294849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indent="-342900">
              <a:lnSpc>
                <a:spcPct val="80000"/>
              </a:lnSpc>
              <a:spcBef>
                <a:spcPct val="20000"/>
              </a:spcBef>
              <a:buFont typeface="Arial" pitchFamily="34" charset="0"/>
              <a:buChar char="•"/>
            </a:pPr>
            <a:r>
              <a:rPr lang="pl-PL" sz="2200" i="1" dirty="0" smtClean="0">
                <a:solidFill>
                  <a:srgbClr val="002060"/>
                </a:solidFill>
              </a:rPr>
              <a:t>Elektrownia synchroniczna z dwoma generatorami </a:t>
            </a:r>
            <a:r>
              <a:rPr lang="pl-PL" sz="2200" b="1" i="1" dirty="0" smtClean="0">
                <a:solidFill>
                  <a:srgbClr val="002060"/>
                </a:solidFill>
              </a:rPr>
              <a:t>80kW</a:t>
            </a:r>
            <a:r>
              <a:rPr lang="pl-PL" sz="2200" i="1" dirty="0" smtClean="0">
                <a:solidFill>
                  <a:srgbClr val="002060"/>
                </a:solidFill>
              </a:rPr>
              <a:t> mały i </a:t>
            </a:r>
            <a:r>
              <a:rPr lang="pl-PL" sz="2200" b="1" i="1" dirty="0" smtClean="0">
                <a:solidFill>
                  <a:srgbClr val="002060"/>
                </a:solidFill>
              </a:rPr>
              <a:t>250kW</a:t>
            </a:r>
            <a:r>
              <a:rPr lang="pl-PL" sz="2200" i="1" dirty="0" smtClean="0">
                <a:solidFill>
                  <a:srgbClr val="002060"/>
                </a:solidFill>
              </a:rPr>
              <a:t> duży w </a:t>
            </a:r>
            <a:r>
              <a:rPr lang="pl-PL" sz="2200" i="1" dirty="0" err="1" smtClean="0">
                <a:solidFill>
                  <a:srgbClr val="002060"/>
                </a:solidFill>
              </a:rPr>
              <a:t>Górznej</a:t>
            </a:r>
            <a:r>
              <a:rPr lang="pl-PL" sz="2200" i="1" dirty="0" smtClean="0">
                <a:solidFill>
                  <a:srgbClr val="002060"/>
                </a:solidFill>
              </a:rPr>
              <a:t>.</a:t>
            </a:r>
          </a:p>
          <a:p>
            <a:pPr marL="342900" indent="-342900">
              <a:lnSpc>
                <a:spcPct val="80000"/>
              </a:lnSpc>
              <a:spcBef>
                <a:spcPct val="20000"/>
              </a:spcBef>
              <a:buFont typeface="Arial" pitchFamily="34" charset="0"/>
              <a:buChar char="•"/>
            </a:pPr>
            <a:r>
              <a:rPr lang="pl-PL" sz="2200" i="1" dirty="0" smtClean="0">
                <a:solidFill>
                  <a:srgbClr val="002060"/>
                </a:solidFill>
              </a:rPr>
              <a:t>Anemometr na maszcie mierzy prędkość i kierunek wiatru – ustawia wiatrak pod wiatr.</a:t>
            </a:r>
          </a:p>
          <a:p>
            <a:pPr marL="342900" indent="-342900">
              <a:lnSpc>
                <a:spcPct val="80000"/>
              </a:lnSpc>
              <a:spcBef>
                <a:spcPct val="20000"/>
              </a:spcBef>
              <a:buFont typeface="Arial" pitchFamily="34" charset="0"/>
              <a:buChar char="•"/>
            </a:pPr>
            <a:r>
              <a:rPr lang="pl-PL" sz="2200" i="1" dirty="0" smtClean="0">
                <a:solidFill>
                  <a:srgbClr val="002060"/>
                </a:solidFill>
              </a:rPr>
              <a:t>Jeśli prędkość wiatru osiąga minimum 8m/s przez co najmniej 1 min załącza się mały generator.</a:t>
            </a:r>
          </a:p>
          <a:p>
            <a:endParaRPr lang="pl-PL" dirty="0"/>
          </a:p>
          <a:p>
            <a:endParaRPr lang="pl-PL" dirty="0"/>
          </a:p>
        </p:txBody>
      </p:sp>
      <p:sp>
        <p:nvSpPr>
          <p:cNvPr id="7" name="Tytuł 1"/>
          <p:cNvSpPr txBox="1">
            <a:spLocks/>
          </p:cNvSpPr>
          <p:nvPr/>
        </p:nvSpPr>
        <p:spPr>
          <a:xfrm>
            <a:off x="539552" y="0"/>
            <a:ext cx="7776864" cy="6926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p>
            <a:pPr marL="0" marR="0" lvl="0" indent="0" algn="ctr" fontAlgn="auto">
              <a:lnSpc>
                <a:spcPct val="100000"/>
              </a:lnSpc>
              <a:spcBef>
                <a:spcPct val="0"/>
              </a:spcBef>
              <a:spcAft>
                <a:spcPts val="0"/>
              </a:spcAft>
              <a:buClrTx/>
              <a:buSzTx/>
              <a:tabLst/>
              <a:defRPr/>
            </a:pPr>
            <a:endParaRPr lang="pl-PL" sz="5400" b="1" i="1" dirty="0">
              <a:solidFill>
                <a:srgbClr val="FFC000"/>
              </a:solidFill>
              <a:effectLst>
                <a:outerShdw blurRad="38100" dist="38100" dir="2700000" algn="tl">
                  <a:srgbClr val="000000">
                    <a:alpha val="43137"/>
                  </a:srgbClr>
                </a:outerShdw>
              </a:effectLst>
              <a:latin typeface="Bookman Old Style" pitchFamily="18" charset="0"/>
              <a:ea typeface="+mj-ea"/>
              <a:cs typeface="+mj-cs"/>
            </a:endParaRPr>
          </a:p>
        </p:txBody>
      </p:sp>
      <p:sp>
        <p:nvSpPr>
          <p:cNvPr id="2" name="Tytuł 1"/>
          <p:cNvSpPr>
            <a:spLocks noGrp="1"/>
          </p:cNvSpPr>
          <p:nvPr>
            <p:ph type="title" idx="4294967295"/>
          </p:nvPr>
        </p:nvSpPr>
        <p:spPr>
          <a:xfrm>
            <a:off x="0" y="476672"/>
            <a:ext cx="9144000" cy="93662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lvl="0"/>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III etap Energia wiatrowa- wiatrak w </a:t>
            </a:r>
            <a:r>
              <a:rPr lang="pl-PL" sz="4000" b="1" i="1" dirty="0" err="1" smtClean="0">
                <a:solidFill>
                  <a:srgbClr val="FFC000"/>
                </a:solidFill>
                <a:effectLst>
                  <a:outerShdw blurRad="38100" dist="38100" dir="2700000" algn="tl">
                    <a:srgbClr val="000000">
                      <a:alpha val="43137"/>
                    </a:srgbClr>
                  </a:outerShdw>
                </a:effectLst>
                <a:latin typeface="Bookman Old Style" pitchFamily="18" charset="0"/>
              </a:rPr>
              <a:t>Górznej</a:t>
            </a:r>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
            </a:r>
            <a:br>
              <a:rPr lang="pl-PL" sz="4000" b="1" i="1" dirty="0" smtClean="0">
                <a:solidFill>
                  <a:srgbClr val="FFC000"/>
                </a:solidFill>
                <a:effectLst>
                  <a:outerShdw blurRad="38100" dist="38100" dir="2700000" algn="tl">
                    <a:srgbClr val="000000">
                      <a:alpha val="43137"/>
                    </a:srgbClr>
                  </a:outerShdw>
                </a:effectLst>
                <a:latin typeface="Bookman Old Style" pitchFamily="18" charset="0"/>
              </a:rPr>
            </a:br>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schemat napędów</a:t>
            </a:r>
            <a:endParaRPr lang="pl-PL" sz="40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8" name="UTurnArrow">
            <a:hlinkClick r:id="rId5" action="ppaction://hlinksldjump"/>
          </p:cNvPr>
          <p:cNvSpPr>
            <a:spLocks noEditPoints="1" noChangeArrowheads="1"/>
          </p:cNvSpPr>
          <p:nvPr/>
        </p:nvSpPr>
        <p:spPr bwMode="auto">
          <a:xfrm>
            <a:off x="8351912" y="6166470"/>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extLst>
      <p:ext uri="{BB962C8B-B14F-4D97-AF65-F5344CB8AC3E}">
        <p14:creationId xmlns="" xmlns:p14="http://schemas.microsoft.com/office/powerpoint/2010/main" val="16004423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fade">
                                      <p:cBhvr>
                                        <p:cTn id="13" dur="1000"/>
                                        <p:tgtEl>
                                          <p:spTgt spid="1029"/>
                                        </p:tgtEl>
                                      </p:cBhvr>
                                    </p:animEffect>
                                    <p:anim calcmode="lin" valueType="num">
                                      <p:cBhvr>
                                        <p:cTn id="14" dur="1000" fill="hold"/>
                                        <p:tgtEl>
                                          <p:spTgt spid="1029"/>
                                        </p:tgtEl>
                                        <p:attrNameLst>
                                          <p:attrName>ppt_x</p:attrName>
                                        </p:attrNameLst>
                                      </p:cBhvr>
                                      <p:tavLst>
                                        <p:tav tm="0">
                                          <p:val>
                                            <p:strVal val="#ppt_x"/>
                                          </p:val>
                                        </p:tav>
                                        <p:tav tm="100000">
                                          <p:val>
                                            <p:strVal val="#ppt_x"/>
                                          </p:val>
                                        </p:tav>
                                      </p:tavLst>
                                    </p:anim>
                                    <p:anim calcmode="lin" valueType="num">
                                      <p:cBhvr>
                                        <p:cTn id="15" dur="1000" fill="hold"/>
                                        <p:tgtEl>
                                          <p:spTgt spid="10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51520" y="0"/>
            <a:ext cx="8496944" cy="6340197"/>
          </a:xfrm>
          <a:prstGeom prst="rect">
            <a:avLst/>
          </a:prstGeom>
          <a:noFill/>
        </p:spPr>
        <p:txBody>
          <a:bodyPr wrap="square" rtlCol="0">
            <a:spAutoFit/>
          </a:bodyPr>
          <a:lstStyle/>
          <a:p>
            <a:pPr marL="355600" indent="-355600"/>
            <a:r>
              <a:rPr lang="pl-PL" sz="2400" b="1" dirty="0" smtClean="0">
                <a:latin typeface="Arial" pitchFamily="34" charset="0"/>
                <a:cs typeface="Arial" pitchFamily="34" charset="0"/>
                <a:hlinkClick r:id="rId2" action="ppaction://hlinksldjump"/>
              </a:rPr>
              <a:t>3. SZLAK ODNAWIALNYCH ŹRÓDEŁ ENERGII: elektrownie wodne na rzece Gwdzie, solary słoneczne, wiatraki</a:t>
            </a:r>
            <a:endParaRPr lang="pl-PL" sz="2400" b="1"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3" action="ppaction://hlinksldjump"/>
              </a:rPr>
              <a:t>Mapa okolic szkoły z zaznaczonymi obiektami OZE z czasami przejazdu </a:t>
            </a:r>
          </a:p>
          <a:p>
            <a:pPr marL="355600" indent="-355600">
              <a:buFont typeface="Arial" pitchFamily="34" charset="0"/>
              <a:buChar char="•"/>
            </a:pPr>
            <a:r>
              <a:rPr lang="pl-PL" dirty="0" smtClean="0">
                <a:latin typeface="Arial" pitchFamily="34" charset="0"/>
                <a:cs typeface="Arial" pitchFamily="34" charset="0"/>
                <a:hlinkClick r:id="rId3" action="ppaction://hlinksldjump"/>
              </a:rPr>
              <a:t>i odległością do obiektów. </a:t>
            </a:r>
            <a:endParaRPr lang="pl-PL" dirty="0" smtClean="0">
              <a:latin typeface="Arial" pitchFamily="34" charset="0"/>
              <a:cs typeface="Arial" pitchFamily="34" charset="0"/>
            </a:endParaRPr>
          </a:p>
          <a:p>
            <a:pPr marL="355600" indent="-355600"/>
            <a:r>
              <a:rPr lang="pl-PL" sz="2000" b="1" dirty="0" smtClean="0">
                <a:latin typeface="Arial" pitchFamily="34" charset="0"/>
                <a:cs typeface="Arial" pitchFamily="34" charset="0"/>
                <a:hlinkClick r:id="rId4" action="ppaction://hlinksldjump"/>
              </a:rPr>
              <a:t>I etap – elektrownie wodne na rzece Gwdzie</a:t>
            </a:r>
            <a:endParaRPr lang="pl-PL" sz="2000" b="1"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5" action="ppaction://hlinksldjump"/>
              </a:rPr>
              <a:t>Elektrownia wodna w Podgajach</a:t>
            </a:r>
            <a:endParaRPr lang="pl-PL"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5" action="ppaction://hlinksldjump"/>
              </a:rPr>
              <a:t>Elektrownia wodna w Jastrowiu</a:t>
            </a:r>
            <a:endParaRPr lang="pl-PL" dirty="0" smtClean="0">
              <a:latin typeface="Arial" pitchFamily="34" charset="0"/>
              <a:cs typeface="Arial" pitchFamily="34" charset="0"/>
            </a:endParaRPr>
          </a:p>
          <a:p>
            <a:pPr marL="355600" indent="-355600"/>
            <a:r>
              <a:rPr lang="pl-PL" sz="2000" b="1" dirty="0" smtClean="0">
                <a:latin typeface="Arial" pitchFamily="34" charset="0"/>
                <a:cs typeface="Arial" pitchFamily="34" charset="0"/>
                <a:hlinkClick r:id="rId6" action="ppaction://hlinksldjump"/>
              </a:rPr>
              <a:t>II etap Solary słoneczne</a:t>
            </a:r>
            <a:endParaRPr lang="pl-PL" sz="2000" b="1"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7" action="ppaction://hlinksldjump"/>
              </a:rPr>
              <a:t>Kolektory solarne – rurowe typu </a:t>
            </a:r>
            <a:r>
              <a:rPr lang="pl-PL" dirty="0" err="1" smtClean="0">
                <a:latin typeface="Arial" pitchFamily="34" charset="0"/>
                <a:cs typeface="Arial" pitchFamily="34" charset="0"/>
                <a:hlinkClick r:id="rId7" action="ppaction://hlinksldjump"/>
              </a:rPr>
              <a:t>Veelman</a:t>
            </a:r>
            <a:r>
              <a:rPr lang="pl-PL" dirty="0" smtClean="0">
                <a:latin typeface="Arial" pitchFamily="34" charset="0"/>
                <a:cs typeface="Arial" pitchFamily="34" charset="0"/>
                <a:hlinkClick r:id="rId7" action="ppaction://hlinksldjump"/>
              </a:rPr>
              <a:t> Solar Power </a:t>
            </a:r>
            <a:r>
              <a:rPr lang="pl-PL" dirty="0" err="1" smtClean="0">
                <a:latin typeface="Arial" pitchFamily="34" charset="0"/>
                <a:cs typeface="Arial" pitchFamily="34" charset="0"/>
                <a:hlinkClick r:id="rId7" action="ppaction://hlinksldjump"/>
              </a:rPr>
              <a:t>Heat</a:t>
            </a:r>
            <a:r>
              <a:rPr lang="pl-PL" dirty="0" smtClean="0">
                <a:latin typeface="Arial" pitchFamily="34" charset="0"/>
                <a:cs typeface="Arial" pitchFamily="34" charset="0"/>
                <a:hlinkClick r:id="rId7" action="ppaction://hlinksldjump"/>
              </a:rPr>
              <a:t> </a:t>
            </a:r>
            <a:r>
              <a:rPr lang="pl-PL" dirty="0" err="1" smtClean="0">
                <a:latin typeface="Arial" pitchFamily="34" charset="0"/>
                <a:cs typeface="Arial" pitchFamily="34" charset="0"/>
                <a:hlinkClick r:id="rId7" action="ppaction://hlinksldjump"/>
              </a:rPr>
              <a:t>Pipe</a:t>
            </a:r>
            <a:r>
              <a:rPr lang="pl-PL" dirty="0" smtClean="0">
                <a:latin typeface="Arial" pitchFamily="34" charset="0"/>
                <a:cs typeface="Arial" pitchFamily="34" charset="0"/>
                <a:hlinkClick r:id="rId7" action="ppaction://hlinksldjump"/>
              </a:rPr>
              <a:t> – Okonek</a:t>
            </a:r>
            <a:endParaRPr lang="pl-PL"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8" action="ppaction://hlinksldjump"/>
              </a:rPr>
              <a:t>Sygnalizacja świetlna</a:t>
            </a:r>
            <a:endParaRPr lang="pl-PL" dirty="0" smtClean="0">
              <a:latin typeface="Arial" pitchFamily="34" charset="0"/>
              <a:cs typeface="Arial" pitchFamily="34" charset="0"/>
            </a:endParaRPr>
          </a:p>
          <a:p>
            <a:pPr marL="355600" indent="-355600"/>
            <a:r>
              <a:rPr lang="pl-PL" sz="2000" b="1" dirty="0" smtClean="0">
                <a:latin typeface="Arial" pitchFamily="34" charset="0"/>
                <a:cs typeface="Arial" pitchFamily="34" charset="0"/>
                <a:hlinkClick r:id="rId9" action="ppaction://hlinksldjump"/>
              </a:rPr>
              <a:t>III etap </a:t>
            </a:r>
            <a:r>
              <a:rPr lang="pl-PL" sz="2000" b="1" dirty="0" err="1" smtClean="0">
                <a:latin typeface="Arial" pitchFamily="34" charset="0"/>
                <a:cs typeface="Arial" pitchFamily="34" charset="0"/>
                <a:hlinkClick r:id="rId9" action="ppaction://hlinksldjump"/>
              </a:rPr>
              <a:t>ScEnergia</a:t>
            </a:r>
            <a:r>
              <a:rPr lang="pl-PL" sz="2000" b="1" dirty="0" smtClean="0">
                <a:latin typeface="Arial" pitchFamily="34" charset="0"/>
                <a:cs typeface="Arial" pitchFamily="34" charset="0"/>
                <a:hlinkClick r:id="rId9" action="ppaction://hlinksldjump"/>
              </a:rPr>
              <a:t> wiatrowa- wiatrak w </a:t>
            </a:r>
            <a:r>
              <a:rPr lang="pl-PL" sz="2000" b="1" dirty="0" err="1" smtClean="0">
                <a:latin typeface="Arial" pitchFamily="34" charset="0"/>
                <a:cs typeface="Arial" pitchFamily="34" charset="0"/>
                <a:hlinkClick r:id="rId9" action="ppaction://hlinksldjump"/>
              </a:rPr>
              <a:t>Górznej</a:t>
            </a:r>
            <a:r>
              <a:rPr lang="pl-PL" sz="2000" b="1" dirty="0" smtClean="0">
                <a:latin typeface="Arial" pitchFamily="34" charset="0"/>
                <a:cs typeface="Arial" pitchFamily="34" charset="0"/>
                <a:hlinkClick r:id="rId9" action="ppaction://hlinksldjump"/>
              </a:rPr>
              <a:t> </a:t>
            </a:r>
            <a:r>
              <a:rPr lang="pl-PL" sz="2000" b="1" dirty="0" err="1" smtClean="0">
                <a:latin typeface="Arial" pitchFamily="34" charset="0"/>
                <a:cs typeface="Arial" pitchFamily="34" charset="0"/>
                <a:hlinkClick r:id="rId9" action="ppaction://hlinksldjump"/>
              </a:rPr>
              <a:t>hemat</a:t>
            </a:r>
            <a:r>
              <a:rPr lang="pl-PL" sz="2000" b="1" dirty="0" smtClean="0">
                <a:latin typeface="Arial" pitchFamily="34" charset="0"/>
                <a:cs typeface="Arial" pitchFamily="34" charset="0"/>
                <a:hlinkClick r:id="rId9" action="ppaction://hlinksldjump"/>
              </a:rPr>
              <a:t> napędów</a:t>
            </a:r>
            <a:endParaRPr lang="pl-PL" sz="2000" b="1"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10" action="ppaction://hlinksldjump"/>
              </a:rPr>
              <a:t>Sterowanie siłowni wiatrowej</a:t>
            </a:r>
            <a:endParaRPr lang="pl-PL" dirty="0" smtClean="0">
              <a:latin typeface="Arial" pitchFamily="34" charset="0"/>
              <a:cs typeface="Arial" pitchFamily="34" charset="0"/>
            </a:endParaRPr>
          </a:p>
          <a:p>
            <a:pPr marL="355600" indent="-355600"/>
            <a:r>
              <a:rPr lang="pl-PL" sz="2000" b="1" dirty="0" smtClean="0">
                <a:latin typeface="Arial" pitchFamily="34" charset="0"/>
                <a:cs typeface="Arial" pitchFamily="34" charset="0"/>
                <a:hlinkClick r:id="rId11" action="ppaction://hlinksldjump"/>
              </a:rPr>
              <a:t>Zajęcia laboratoryjne dla uczniów naszej szkoły</a:t>
            </a:r>
            <a:endParaRPr lang="pl-PL" sz="2000" b="1"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12" action="ppaction://hlinksldjump"/>
              </a:rPr>
              <a:t>Energia słoneczna</a:t>
            </a:r>
            <a:endParaRPr lang="pl-PL"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13" action="ppaction://hlinksldjump"/>
              </a:rPr>
              <a:t>Energia wiatrowa</a:t>
            </a:r>
            <a:endParaRPr lang="pl-PL"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14" action="ppaction://hlinksldjump"/>
              </a:rPr>
              <a:t>Energia wodoru</a:t>
            </a:r>
            <a:endParaRPr lang="pl-PL"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15" action="ppaction://hlinksldjump"/>
              </a:rPr>
              <a:t>Kamera termowizyjna</a:t>
            </a:r>
            <a:endParaRPr lang="pl-PL" dirty="0" smtClean="0">
              <a:latin typeface="Arial" pitchFamily="34" charset="0"/>
              <a:cs typeface="Arial" pitchFamily="34" charset="0"/>
            </a:endParaRPr>
          </a:p>
          <a:p>
            <a:pPr marL="355600" indent="-355600">
              <a:buFont typeface="Arial" pitchFamily="34" charset="0"/>
              <a:buChar char="•"/>
            </a:pPr>
            <a:r>
              <a:rPr lang="pl-PL" dirty="0" smtClean="0">
                <a:latin typeface="Arial" pitchFamily="34" charset="0"/>
                <a:cs typeface="Arial" pitchFamily="34" charset="0"/>
                <a:hlinkClick r:id="rId16" action="ppaction://hlinksldjump"/>
              </a:rPr>
              <a:t>Film z zajęć laboratyjnych dla uczniów naszej szkoły </a:t>
            </a:r>
            <a:endParaRPr lang="pl-PL" dirty="0" smtClean="0">
              <a:latin typeface="Arial" pitchFamily="34" charset="0"/>
              <a:cs typeface="Arial" pitchFamily="34" charset="0"/>
            </a:endParaRPr>
          </a:p>
          <a:p>
            <a:pPr marL="355600" indent="-355600"/>
            <a:r>
              <a:rPr lang="pl-PL" sz="2000" b="1" dirty="0" smtClean="0">
                <a:latin typeface="Arial" pitchFamily="34" charset="0"/>
                <a:cs typeface="Arial" pitchFamily="34" charset="0"/>
                <a:hlinkClick r:id="rId17" action="ppaction://hlinksldjump"/>
              </a:rPr>
              <a:t>Podsumowanie projektu</a:t>
            </a:r>
            <a:endParaRPr lang="pl-PL" sz="2000" b="1" dirty="0" smtClean="0">
              <a:latin typeface="Arial" pitchFamily="34" charset="0"/>
              <a:cs typeface="Arial" pitchFamily="34" charset="0"/>
            </a:endParaRPr>
          </a:p>
          <a:p>
            <a:endParaRPr lang="pl-PL" dirty="0"/>
          </a:p>
        </p:txBody>
      </p:sp>
      <p:sp>
        <p:nvSpPr>
          <p:cNvPr id="1026" name="UTurnArrow">
            <a:hlinkClick r:id="rId18"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ST\Downloads\HSW 250  26.05.05 03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55976" y="882098"/>
            <a:ext cx="4644008" cy="3483006"/>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pic>
        <p:nvPicPr>
          <p:cNvPr id="2051" name="Picture 3" descr="C:\Users\ZST\Downloads\HSW 250  26.05.05 03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496" y="882098"/>
            <a:ext cx="4644008" cy="3483006"/>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sp>
        <p:nvSpPr>
          <p:cNvPr id="4" name="Prostokąt 3"/>
          <p:cNvSpPr/>
          <p:nvPr/>
        </p:nvSpPr>
        <p:spPr>
          <a:xfrm>
            <a:off x="179512" y="4581128"/>
            <a:ext cx="8784976" cy="2259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indent="-342900">
              <a:lnSpc>
                <a:spcPct val="80000"/>
              </a:lnSpc>
              <a:spcBef>
                <a:spcPct val="20000"/>
              </a:spcBef>
              <a:buFont typeface="Arial" pitchFamily="34" charset="0"/>
              <a:buChar char="•"/>
            </a:pPr>
            <a:r>
              <a:rPr lang="pl-PL" sz="2200" i="1" dirty="0" smtClean="0">
                <a:solidFill>
                  <a:srgbClr val="002060"/>
                </a:solidFill>
              </a:rPr>
              <a:t> Jeśli produkcja osiąga na małym generatorze 80kW to załącza się poprzez tyrystory duży generator.</a:t>
            </a:r>
          </a:p>
          <a:p>
            <a:pPr marL="342900" indent="-342900">
              <a:lnSpc>
                <a:spcPct val="80000"/>
              </a:lnSpc>
              <a:spcBef>
                <a:spcPct val="20000"/>
              </a:spcBef>
              <a:buFont typeface="Arial" pitchFamily="34" charset="0"/>
              <a:buChar char="•"/>
            </a:pPr>
            <a:r>
              <a:rPr lang="pl-PL" sz="2200" b="1" i="1" dirty="0" smtClean="0">
                <a:solidFill>
                  <a:srgbClr val="002060"/>
                </a:solidFill>
              </a:rPr>
              <a:t>Jeśli prędkość wiatru przekracza 30m/s i produkcja przekracza 250kW elektrownia zatrzymuje się</a:t>
            </a:r>
            <a:r>
              <a:rPr lang="pl-PL" sz="2200" i="1" dirty="0" smtClean="0">
                <a:solidFill>
                  <a:srgbClr val="002060"/>
                </a:solidFill>
              </a:rPr>
              <a:t>.</a:t>
            </a:r>
          </a:p>
          <a:p>
            <a:pPr marL="342900" indent="-342900">
              <a:lnSpc>
                <a:spcPct val="80000"/>
              </a:lnSpc>
              <a:spcBef>
                <a:spcPct val="20000"/>
              </a:spcBef>
              <a:buFont typeface="Arial" pitchFamily="34" charset="0"/>
              <a:buChar char="•"/>
            </a:pPr>
            <a:r>
              <a:rPr lang="pl-PL" sz="2200" i="1" dirty="0" smtClean="0">
                <a:solidFill>
                  <a:srgbClr val="002060"/>
                </a:solidFill>
              </a:rPr>
              <a:t>Dwie baterie kondensatorów po jednej dla małego i dużego generatora, załączane na stałe po minucie od startu.</a:t>
            </a:r>
          </a:p>
          <a:p>
            <a:pPr marL="342900" indent="-342900">
              <a:lnSpc>
                <a:spcPct val="80000"/>
              </a:lnSpc>
              <a:spcBef>
                <a:spcPct val="20000"/>
              </a:spcBef>
              <a:buFont typeface="Arial" pitchFamily="34" charset="0"/>
              <a:buChar char="•"/>
            </a:pPr>
            <a:endParaRPr lang="pl-PL" sz="2200" i="1" dirty="0">
              <a:solidFill>
                <a:srgbClr val="002060"/>
              </a:solidFill>
            </a:endParaRPr>
          </a:p>
        </p:txBody>
      </p:sp>
      <p:sp>
        <p:nvSpPr>
          <p:cNvPr id="2" name="Tytuł 1"/>
          <p:cNvSpPr>
            <a:spLocks noGrp="1"/>
          </p:cNvSpPr>
          <p:nvPr>
            <p:ph type="title"/>
          </p:nvPr>
        </p:nvSpPr>
        <p:spPr>
          <a:xfrm>
            <a:off x="457200" y="-171400"/>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Sterowanie siłowni wiatrowej</a:t>
            </a:r>
            <a:endParaRPr lang="pl-PL" sz="40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6" name="UTurnArrow">
            <a:hlinkClick r:id="rId4" action="ppaction://hlinksldjump"/>
          </p:cNvPr>
          <p:cNvSpPr>
            <a:spLocks noEditPoints="1" noChangeArrowheads="1"/>
          </p:cNvSpPr>
          <p:nvPr/>
        </p:nvSpPr>
        <p:spPr bwMode="auto">
          <a:xfrm>
            <a:off x="8351912" y="6093296"/>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extLst>
      <p:ext uri="{BB962C8B-B14F-4D97-AF65-F5344CB8AC3E}">
        <p14:creationId xmlns="" xmlns:p14="http://schemas.microsoft.com/office/powerpoint/2010/main" val="9095913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1000"/>
                                        <p:tgtEl>
                                          <p:spTgt spid="2051"/>
                                        </p:tgtEl>
                                      </p:cBhvr>
                                    </p:animEffect>
                                    <p:anim calcmode="lin" valueType="num">
                                      <p:cBhvr>
                                        <p:cTn id="19" dur="1000" fill="hold"/>
                                        <p:tgtEl>
                                          <p:spTgt spid="2051"/>
                                        </p:tgtEl>
                                        <p:attrNameLst>
                                          <p:attrName>ppt_x</p:attrName>
                                        </p:attrNameLst>
                                      </p:cBhvr>
                                      <p:tavLst>
                                        <p:tav tm="0">
                                          <p:val>
                                            <p:strVal val="#ppt_x"/>
                                          </p:val>
                                        </p:tav>
                                        <p:tav tm="100000">
                                          <p:val>
                                            <p:strVal val="#ppt_x"/>
                                          </p:val>
                                        </p:tav>
                                      </p:tavLst>
                                    </p:anim>
                                    <p:anim calcmode="lin" valueType="num">
                                      <p:cBhvr>
                                        <p:cTn id="20" dur="1000" fill="hold"/>
                                        <p:tgtEl>
                                          <p:spTgt spid="205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ZST\Desktop\100___04\IMG_0006.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7089" r="32140" b="28903"/>
          <a:stretch/>
        </p:blipFill>
        <p:spPr bwMode="auto">
          <a:xfrm>
            <a:off x="5220072" y="3501008"/>
            <a:ext cx="3085302" cy="3240360"/>
          </a:xfrm>
          <a:prstGeom prst="rect">
            <a:avLst/>
          </a:prstGeom>
          <a:noFill/>
          <a:effectLst>
            <a:softEdge rad="317500"/>
          </a:effectLst>
          <a:extLst>
            <a:ext uri="{909E8E84-426E-40DD-AFC4-6F175D3DCCD1}">
              <a14:hiddenFill xmlns="" xmlns:a14="http://schemas.microsoft.com/office/drawing/2010/main">
                <a:solidFill>
                  <a:srgbClr val="FFFFFF"/>
                </a:solidFill>
              </a14:hiddenFill>
            </a:ext>
          </a:extLst>
        </p:spPr>
      </p:pic>
      <p:pic>
        <p:nvPicPr>
          <p:cNvPr id="3074" name="Picture 2" descr="C:\Users\ZST\Downloads\HSW 250  26.05.05 04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4863" y="836712"/>
            <a:ext cx="3821073" cy="2865805"/>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sp>
        <p:nvSpPr>
          <p:cNvPr id="4" name="Prostokąt 3"/>
          <p:cNvSpPr/>
          <p:nvPr/>
        </p:nvSpPr>
        <p:spPr>
          <a:xfrm>
            <a:off x="4031432" y="908720"/>
            <a:ext cx="5112568" cy="392107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l-PL" sz="3600" b="1" dirty="0" smtClean="0">
                <a:solidFill>
                  <a:srgbClr val="FF0000"/>
                </a:solidFill>
              </a:rPr>
              <a:t>           Wady</a:t>
            </a:r>
            <a:r>
              <a:rPr lang="pl-PL" sz="3600" dirty="0" smtClean="0">
                <a:solidFill>
                  <a:srgbClr val="FF0000"/>
                </a:solidFill>
              </a:rPr>
              <a:t>:</a:t>
            </a:r>
          </a:p>
          <a:p>
            <a:endParaRPr lang="pl-PL" dirty="0" smtClean="0"/>
          </a:p>
          <a:p>
            <a:pPr marL="342900" indent="-342900">
              <a:lnSpc>
                <a:spcPct val="80000"/>
              </a:lnSpc>
              <a:spcBef>
                <a:spcPct val="20000"/>
              </a:spcBef>
            </a:pPr>
            <a:r>
              <a:rPr lang="pl-PL" sz="2200" i="1" dirty="0" smtClean="0">
                <a:solidFill>
                  <a:srgbClr val="002060"/>
                </a:solidFill>
              </a:rPr>
              <a:t>1. Brak możliwości zmiany kąta ustawienia łopat.</a:t>
            </a:r>
          </a:p>
          <a:p>
            <a:pPr marL="342900" indent="-342900">
              <a:lnSpc>
                <a:spcPct val="80000"/>
              </a:lnSpc>
              <a:spcBef>
                <a:spcPct val="20000"/>
              </a:spcBef>
            </a:pPr>
            <a:r>
              <a:rPr lang="pl-PL" sz="2200" i="1" dirty="0" smtClean="0">
                <a:solidFill>
                  <a:srgbClr val="002060"/>
                </a:solidFill>
              </a:rPr>
              <a:t>2. Niski- optymalny wiatr występuje na większej wysokości.</a:t>
            </a:r>
          </a:p>
          <a:p>
            <a:pPr marL="342900" indent="-342900">
              <a:lnSpc>
                <a:spcPct val="80000"/>
              </a:lnSpc>
              <a:spcBef>
                <a:spcPct val="20000"/>
              </a:spcBef>
            </a:pPr>
            <a:r>
              <a:rPr lang="pl-PL" sz="2200" i="1" dirty="0" smtClean="0">
                <a:solidFill>
                  <a:srgbClr val="002060"/>
                </a:solidFill>
              </a:rPr>
              <a:t>3. Wymaga obsługi – smarowanie 1 raz na 2 tygodnie.</a:t>
            </a:r>
          </a:p>
          <a:p>
            <a:pPr marL="342900" indent="-342900">
              <a:lnSpc>
                <a:spcPct val="80000"/>
              </a:lnSpc>
              <a:spcBef>
                <a:spcPct val="20000"/>
              </a:spcBef>
            </a:pPr>
            <a:r>
              <a:rPr lang="pl-PL" sz="2200" i="1" dirty="0" smtClean="0">
                <a:solidFill>
                  <a:srgbClr val="002060"/>
                </a:solidFill>
              </a:rPr>
              <a:t>4. Przestarzała konstrukcja</a:t>
            </a:r>
            <a:r>
              <a:rPr lang="pl-PL" dirty="0" smtClean="0"/>
              <a:t>.</a:t>
            </a:r>
          </a:p>
          <a:p>
            <a:endParaRPr lang="pl-PL" dirty="0"/>
          </a:p>
          <a:p>
            <a:endParaRPr lang="pl-PL" dirty="0" smtClean="0"/>
          </a:p>
          <a:p>
            <a:r>
              <a:rPr lang="pl-PL" dirty="0" smtClean="0"/>
              <a:t> </a:t>
            </a:r>
            <a:endParaRPr lang="pl-PL" dirty="0"/>
          </a:p>
        </p:txBody>
      </p:sp>
      <p:sp>
        <p:nvSpPr>
          <p:cNvPr id="5" name="Prostokąt 4"/>
          <p:cNvSpPr/>
          <p:nvPr/>
        </p:nvSpPr>
        <p:spPr>
          <a:xfrm>
            <a:off x="251520" y="4077072"/>
            <a:ext cx="5806427" cy="24806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l-PL" sz="3600" b="1" dirty="0" smtClean="0">
                <a:solidFill>
                  <a:srgbClr val="00FF00"/>
                </a:solidFill>
              </a:rPr>
              <a:t>          </a:t>
            </a:r>
            <a:r>
              <a:rPr lang="pl-PL" sz="3600" b="1" dirty="0" smtClean="0">
                <a:solidFill>
                  <a:srgbClr val="006800"/>
                </a:solidFill>
              </a:rPr>
              <a:t>Zalety</a:t>
            </a:r>
            <a:r>
              <a:rPr lang="pl-PL" sz="3600" dirty="0" smtClean="0">
                <a:solidFill>
                  <a:srgbClr val="006800"/>
                </a:solidFill>
              </a:rPr>
              <a:t>:</a:t>
            </a:r>
          </a:p>
          <a:p>
            <a:endParaRPr lang="pl-PL" dirty="0" smtClean="0"/>
          </a:p>
          <a:p>
            <a:pPr marL="342900" indent="-342900">
              <a:lnSpc>
                <a:spcPct val="80000"/>
              </a:lnSpc>
              <a:spcBef>
                <a:spcPct val="20000"/>
              </a:spcBef>
            </a:pPr>
            <a:r>
              <a:rPr lang="pl-PL" sz="2200" i="1" dirty="0" smtClean="0">
                <a:solidFill>
                  <a:srgbClr val="002060"/>
                </a:solidFill>
              </a:rPr>
              <a:t>1. Tani w eksploatacji.</a:t>
            </a:r>
          </a:p>
          <a:p>
            <a:pPr marL="342900" indent="-342900">
              <a:lnSpc>
                <a:spcPct val="80000"/>
              </a:lnSpc>
              <a:spcBef>
                <a:spcPct val="20000"/>
              </a:spcBef>
            </a:pPr>
            <a:r>
              <a:rPr lang="pl-PL" sz="2200" i="1" dirty="0" smtClean="0">
                <a:solidFill>
                  <a:srgbClr val="002060"/>
                </a:solidFill>
              </a:rPr>
              <a:t>2. Prosty w naprawie.</a:t>
            </a:r>
          </a:p>
          <a:p>
            <a:pPr marL="266700" indent="-266700">
              <a:lnSpc>
                <a:spcPct val="80000"/>
              </a:lnSpc>
              <a:spcBef>
                <a:spcPct val="20000"/>
              </a:spcBef>
            </a:pPr>
            <a:r>
              <a:rPr lang="pl-PL" sz="2200" i="1" dirty="0" smtClean="0">
                <a:solidFill>
                  <a:srgbClr val="002060"/>
                </a:solidFill>
              </a:rPr>
              <a:t>3. Prądnica synchroniczna nie wymaga dodatkowych układów pośredniczących (falowników).</a:t>
            </a:r>
            <a:endParaRPr lang="pl-PL" sz="2200" i="1" dirty="0">
              <a:solidFill>
                <a:srgbClr val="002060"/>
              </a:solidFill>
            </a:endParaRPr>
          </a:p>
        </p:txBody>
      </p:sp>
      <p:pic>
        <p:nvPicPr>
          <p:cNvPr id="1026" name="Picture 2" descr="C:\Documents and Settings\Jacek\Pulpit\Nowy folder\ok-icon-hi.png"/>
          <p:cNvPicPr>
            <a:picLocks noChangeAspect="1" noChangeArrowheads="1"/>
          </p:cNvPicPr>
          <p:nvPr/>
        </p:nvPicPr>
        <p:blipFill>
          <a:blip r:embed="rId4" cstate="print"/>
          <a:srcRect/>
          <a:stretch>
            <a:fillRect/>
          </a:stretch>
        </p:blipFill>
        <p:spPr bwMode="auto">
          <a:xfrm>
            <a:off x="179512" y="3861048"/>
            <a:ext cx="1029667" cy="1029667"/>
          </a:xfrm>
          <a:prstGeom prst="rect">
            <a:avLst/>
          </a:prstGeom>
          <a:noFill/>
        </p:spPr>
      </p:pic>
      <p:pic>
        <p:nvPicPr>
          <p:cNvPr id="1028" name="Picture 4" descr="C:\Documents and Settings\Jacek\Pulpit\Nowy folder\not_ok_icon.png"/>
          <p:cNvPicPr>
            <a:picLocks noChangeAspect="1" noChangeArrowheads="1"/>
          </p:cNvPicPr>
          <p:nvPr/>
        </p:nvPicPr>
        <p:blipFill>
          <a:blip r:embed="rId5" cstate="print"/>
          <a:srcRect/>
          <a:stretch>
            <a:fillRect/>
          </a:stretch>
        </p:blipFill>
        <p:spPr bwMode="auto">
          <a:xfrm>
            <a:off x="4067944" y="692696"/>
            <a:ext cx="1124744" cy="1124744"/>
          </a:xfrm>
          <a:prstGeom prst="rect">
            <a:avLst/>
          </a:prstGeom>
          <a:noFill/>
        </p:spPr>
      </p:pic>
      <p:sp>
        <p:nvSpPr>
          <p:cNvPr id="8" name="UTurnArrow">
            <a:hlinkClick r:id="rId6"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extLst>
      <p:ext uri="{BB962C8B-B14F-4D97-AF65-F5344CB8AC3E}">
        <p14:creationId xmlns="" xmlns:p14="http://schemas.microsoft.com/office/powerpoint/2010/main" val="215483145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1000"/>
                                        <p:tgtEl>
                                          <p:spTgt spid="1028"/>
                                        </p:tgtEl>
                                      </p:cBhvr>
                                    </p:animEffect>
                                    <p:anim calcmode="lin" valueType="num">
                                      <p:cBhvr>
                                        <p:cTn id="19" dur="1000" fill="hold"/>
                                        <p:tgtEl>
                                          <p:spTgt spid="1028"/>
                                        </p:tgtEl>
                                        <p:attrNameLst>
                                          <p:attrName>ppt_x</p:attrName>
                                        </p:attrNameLst>
                                      </p:cBhvr>
                                      <p:tavLst>
                                        <p:tav tm="0">
                                          <p:val>
                                            <p:strVal val="#ppt_x"/>
                                          </p:val>
                                        </p:tav>
                                        <p:tav tm="100000">
                                          <p:val>
                                            <p:strVal val="#ppt_x"/>
                                          </p:val>
                                        </p:tav>
                                      </p:tavLst>
                                    </p:anim>
                                    <p:anim calcmode="lin" valueType="num">
                                      <p:cBhvr>
                                        <p:cTn id="20" dur="1000" fill="hold"/>
                                        <p:tgtEl>
                                          <p:spTgt spid="102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1000"/>
                                        <p:tgtEl>
                                          <p:spTgt spid="1026"/>
                                        </p:tgtEl>
                                      </p:cBhvr>
                                    </p:animEffect>
                                    <p:anim calcmode="lin" valueType="num">
                                      <p:cBhvr>
                                        <p:cTn id="35" dur="1000" fill="hold"/>
                                        <p:tgtEl>
                                          <p:spTgt spid="1026"/>
                                        </p:tgtEl>
                                        <p:attrNameLst>
                                          <p:attrName>ppt_x</p:attrName>
                                        </p:attrNameLst>
                                      </p:cBhvr>
                                      <p:tavLst>
                                        <p:tav tm="0">
                                          <p:val>
                                            <p:strVal val="#ppt_x"/>
                                          </p:val>
                                        </p:tav>
                                        <p:tav tm="100000">
                                          <p:val>
                                            <p:strVal val="#ppt_x"/>
                                          </p:val>
                                        </p:tav>
                                      </p:tavLst>
                                    </p:anim>
                                    <p:anim calcmode="lin" valueType="num">
                                      <p:cBhvr>
                                        <p:cTn id="3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539552" y="836712"/>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Zajęcia laboratoryjne dla uczniów naszej szkoły</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5" name="Symbol zastępczy zawartości 4"/>
          <p:cNvSpPr>
            <a:spLocks noGrp="1"/>
          </p:cNvSpPr>
          <p:nvPr>
            <p:ph idx="1"/>
          </p:nvPr>
        </p:nvSpPr>
        <p:spPr>
          <a:xfrm>
            <a:off x="0" y="2780928"/>
            <a:ext cx="9144000" cy="45259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355600" indent="368300">
              <a:lnSpc>
                <a:spcPct val="80000"/>
              </a:lnSpc>
              <a:buNone/>
            </a:pPr>
            <a:r>
              <a:rPr lang="pl-PL" sz="2200" i="1" dirty="0" smtClean="0">
                <a:solidFill>
                  <a:srgbClr val="002060"/>
                </a:solidFill>
              </a:rPr>
              <a:t>W dniu prezentacji naszego projektu na sali kolumnowej w Technikum w Jastrowiu uczniowie naszej szkoły mogli uczestniczyć w zajęciach laboratoryjnych prowadzonych przez uczestników projektu ,, Odnawialne Źródła Energii”.  </a:t>
            </a:r>
          </a:p>
          <a:p>
            <a:pPr marL="355600" indent="368300">
              <a:lnSpc>
                <a:spcPct val="80000"/>
              </a:lnSpc>
              <a:buNone/>
            </a:pPr>
            <a:r>
              <a:rPr lang="pl-PL" sz="2200" i="1" dirty="0" smtClean="0">
                <a:solidFill>
                  <a:srgbClr val="002060"/>
                </a:solidFill>
              </a:rPr>
              <a:t>Przedstawiliśmy cztery moduły:</a:t>
            </a:r>
          </a:p>
          <a:p>
            <a:pPr marL="355600" indent="368300">
              <a:lnSpc>
                <a:spcPct val="80000"/>
              </a:lnSpc>
            </a:pPr>
            <a:r>
              <a:rPr lang="pl-PL" sz="2200" i="1" dirty="0" smtClean="0">
                <a:solidFill>
                  <a:srgbClr val="002060"/>
                </a:solidFill>
              </a:rPr>
              <a:t>Energia słoneczna – Dominika Musiał, Piotr Świetlik, Marcin Błaszczyk</a:t>
            </a:r>
          </a:p>
          <a:p>
            <a:pPr marL="355600" indent="368300">
              <a:lnSpc>
                <a:spcPct val="80000"/>
              </a:lnSpc>
            </a:pPr>
            <a:r>
              <a:rPr lang="pl-PL" sz="2200" i="1" dirty="0" smtClean="0">
                <a:solidFill>
                  <a:srgbClr val="002060"/>
                </a:solidFill>
              </a:rPr>
              <a:t>Energia wiatrowa-  Monika Przeradzka, Dagmara Zięba, Alicja </a:t>
            </a:r>
            <a:r>
              <a:rPr lang="pl-PL" sz="2200" i="1" dirty="0" err="1" smtClean="0">
                <a:solidFill>
                  <a:srgbClr val="002060"/>
                </a:solidFill>
              </a:rPr>
              <a:t>Golaczek</a:t>
            </a:r>
            <a:endParaRPr lang="pl-PL" sz="2200" i="1" dirty="0" smtClean="0">
              <a:solidFill>
                <a:srgbClr val="002060"/>
              </a:solidFill>
            </a:endParaRPr>
          </a:p>
          <a:p>
            <a:pPr marL="355600" indent="368300">
              <a:lnSpc>
                <a:spcPct val="80000"/>
              </a:lnSpc>
            </a:pPr>
            <a:r>
              <a:rPr lang="pl-PL" sz="2200" i="1" dirty="0" smtClean="0">
                <a:solidFill>
                  <a:srgbClr val="002060"/>
                </a:solidFill>
              </a:rPr>
              <a:t>Energia wodoru- Damian Kot, Patryk Orman, Mariusz Majchrzak, Karol 	Błotniak</a:t>
            </a:r>
          </a:p>
          <a:p>
            <a:pPr marL="355600" indent="368300">
              <a:lnSpc>
                <a:spcPct val="80000"/>
              </a:lnSpc>
            </a:pPr>
            <a:r>
              <a:rPr lang="pl-PL" sz="2200" i="1" dirty="0" smtClean="0">
                <a:solidFill>
                  <a:srgbClr val="002060"/>
                </a:solidFill>
              </a:rPr>
              <a:t>Kamera termowizyjna- Grzegorz Kępski, Mateusz </a:t>
            </a:r>
            <a:r>
              <a:rPr lang="pl-PL" sz="2200" i="1" dirty="0" err="1" smtClean="0">
                <a:solidFill>
                  <a:srgbClr val="002060"/>
                </a:solidFill>
              </a:rPr>
              <a:t>Kinel</a:t>
            </a:r>
            <a:r>
              <a:rPr lang="pl-PL" sz="2200" i="1" dirty="0" smtClean="0">
                <a:solidFill>
                  <a:srgbClr val="002060"/>
                </a:solidFill>
              </a:rPr>
              <a:t>, Adrian Kobryń</a:t>
            </a:r>
          </a:p>
          <a:p>
            <a:pPr marL="355600" indent="368300">
              <a:buFont typeface="+mj-lt"/>
              <a:buAutoNum type="arabicPeriod"/>
            </a:pPr>
            <a:endParaRPr lang="pl-PL" sz="2000" dirty="0"/>
          </a:p>
        </p:txBody>
      </p:sp>
      <p:sp>
        <p:nvSpPr>
          <p:cNvPr id="6"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1000"/>
                                        <p:tgtEl>
                                          <p:spTgt spid="5">
                                            <p:txEl>
                                              <p:pRg st="5" end="5"/>
                                            </p:txEl>
                                          </p:spTgt>
                                        </p:tgtEl>
                                      </p:cBhvr>
                                    </p:animEffect>
                                    <p:anim calcmode="lin" valueType="num">
                                      <p:cBhvr>
                                        <p:cTn id="3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Jacek\Pulpit\Nowy folder\15.jpg"/>
          <p:cNvPicPr>
            <a:picLocks noChangeAspect="1" noChangeArrowheads="1"/>
          </p:cNvPicPr>
          <p:nvPr/>
        </p:nvPicPr>
        <p:blipFill>
          <a:blip r:embed="rId2" cstate="print"/>
          <a:srcRect/>
          <a:stretch>
            <a:fillRect/>
          </a:stretch>
        </p:blipFill>
        <p:spPr bwMode="auto">
          <a:xfrm>
            <a:off x="-900608" y="3212976"/>
            <a:ext cx="11305256" cy="4895547"/>
          </a:xfrm>
          <a:prstGeom prst="rect">
            <a:avLst/>
          </a:prstGeom>
          <a:noFill/>
          <a:effectLst>
            <a:softEdge rad="635000"/>
          </a:effectLst>
        </p:spPr>
      </p:pic>
      <p:sp>
        <p:nvSpPr>
          <p:cNvPr id="2" name="Tytuł 1"/>
          <p:cNvSpPr>
            <a:spLocks noGrp="1"/>
          </p:cNvSpPr>
          <p:nvPr>
            <p:ph type="title"/>
          </p:nvPr>
        </p:nvSpPr>
        <p:spPr>
          <a:xfrm>
            <a:off x="683568" y="332656"/>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Energia słoneczna</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3" name="Symbol zastępczy zawartości 2"/>
          <p:cNvSpPr>
            <a:spLocks noGrp="1"/>
          </p:cNvSpPr>
          <p:nvPr>
            <p:ph idx="1"/>
          </p:nvPr>
        </p:nvSpPr>
        <p:spPr>
          <a:xfrm>
            <a:off x="467544" y="1772817"/>
            <a:ext cx="8229600" cy="273630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nSpc>
                <a:spcPct val="80000"/>
              </a:lnSpc>
              <a:buNone/>
            </a:pPr>
            <a:r>
              <a:rPr lang="pl-PL" sz="3600" i="1" dirty="0" smtClean="0">
                <a:solidFill>
                  <a:srgbClr val="002060"/>
                </a:solidFill>
              </a:rPr>
              <a:t>Wiadomości  z zakresu:</a:t>
            </a:r>
          </a:p>
          <a:p>
            <a:pPr>
              <a:lnSpc>
                <a:spcPct val="80000"/>
              </a:lnSpc>
            </a:pPr>
            <a:endParaRPr lang="pl-PL" sz="2200" i="1" dirty="0" smtClean="0">
              <a:solidFill>
                <a:srgbClr val="002060"/>
              </a:solidFill>
            </a:endParaRPr>
          </a:p>
          <a:p>
            <a:pPr>
              <a:lnSpc>
                <a:spcPct val="80000"/>
              </a:lnSpc>
            </a:pPr>
            <a:r>
              <a:rPr lang="pl-PL" sz="2200" i="1" dirty="0" smtClean="0">
                <a:solidFill>
                  <a:srgbClr val="002060"/>
                </a:solidFill>
              </a:rPr>
              <a:t>Wpływ ciepła na panel słoneczny</a:t>
            </a:r>
          </a:p>
          <a:p>
            <a:pPr>
              <a:lnSpc>
                <a:spcPct val="80000"/>
              </a:lnSpc>
            </a:pPr>
            <a:r>
              <a:rPr lang="pl-PL" sz="2200" i="1" dirty="0" smtClean="0">
                <a:solidFill>
                  <a:srgbClr val="002060"/>
                </a:solidFill>
              </a:rPr>
              <a:t>Spadek wydajności wywołany zasłonięciem części </a:t>
            </a:r>
            <a:r>
              <a:rPr lang="pl-PL" sz="2200" i="1" dirty="0" err="1" smtClean="0">
                <a:solidFill>
                  <a:srgbClr val="002060"/>
                </a:solidFill>
              </a:rPr>
              <a:t>panela</a:t>
            </a:r>
            <a:endParaRPr lang="pl-PL" sz="2200" i="1" dirty="0" smtClean="0">
              <a:solidFill>
                <a:srgbClr val="002060"/>
              </a:solidFill>
            </a:endParaRPr>
          </a:p>
          <a:p>
            <a:pPr>
              <a:lnSpc>
                <a:spcPct val="80000"/>
              </a:lnSpc>
            </a:pPr>
            <a:r>
              <a:rPr lang="pl-PL" sz="2200" i="1" dirty="0" smtClean="0">
                <a:solidFill>
                  <a:srgbClr val="002060"/>
                </a:solidFill>
              </a:rPr>
              <a:t>Konstruowanie farm słonecznych</a:t>
            </a:r>
          </a:p>
          <a:p>
            <a:pPr>
              <a:lnSpc>
                <a:spcPct val="80000"/>
              </a:lnSpc>
            </a:pPr>
            <a:r>
              <a:rPr lang="pl-PL" sz="2200" i="1" dirty="0" smtClean="0">
                <a:solidFill>
                  <a:srgbClr val="002060"/>
                </a:solidFill>
              </a:rPr>
              <a:t>Charakterystyka prądowo- napięciowa paneli w połączeniu szeregowym i równoległym</a:t>
            </a:r>
            <a:endParaRPr lang="pl-PL" sz="2200" i="1" dirty="0">
              <a:solidFill>
                <a:srgbClr val="002060"/>
              </a:solidFill>
            </a:endParaRPr>
          </a:p>
        </p:txBody>
      </p:sp>
      <p:pic>
        <p:nvPicPr>
          <p:cNvPr id="2054" name="Picture 6" descr="C:\Documents and Settings\Jacek\Pulpit\Nowy folder\018.gif"/>
          <p:cNvPicPr>
            <a:picLocks noChangeAspect="1" noChangeArrowheads="1" noCrop="1"/>
          </p:cNvPicPr>
          <p:nvPr/>
        </p:nvPicPr>
        <p:blipFill>
          <a:blip r:embed="rId3" cstate="print"/>
          <a:srcRect/>
          <a:stretch>
            <a:fillRect/>
          </a:stretch>
        </p:blipFill>
        <p:spPr bwMode="auto">
          <a:xfrm>
            <a:off x="251520" y="332656"/>
            <a:ext cx="971600" cy="971600"/>
          </a:xfrm>
          <a:prstGeom prst="rect">
            <a:avLst/>
          </a:prstGeom>
          <a:noFill/>
        </p:spPr>
      </p:pic>
      <p:grpSp>
        <p:nvGrpSpPr>
          <p:cNvPr id="27" name="Grupa 26"/>
          <p:cNvGrpSpPr/>
          <p:nvPr/>
        </p:nvGrpSpPr>
        <p:grpSpPr>
          <a:xfrm>
            <a:off x="2411760" y="4437112"/>
            <a:ext cx="4262336" cy="1567286"/>
            <a:chOff x="2411760" y="4437112"/>
            <a:chExt cx="4262336" cy="1567286"/>
          </a:xfrm>
        </p:grpSpPr>
        <p:grpSp>
          <p:nvGrpSpPr>
            <p:cNvPr id="18" name="Grupa 17"/>
            <p:cNvGrpSpPr/>
            <p:nvPr/>
          </p:nvGrpSpPr>
          <p:grpSpPr>
            <a:xfrm>
              <a:off x="5724128" y="4509120"/>
              <a:ext cx="949968" cy="1423270"/>
              <a:chOff x="1691680" y="4193529"/>
              <a:chExt cx="949968" cy="1423270"/>
            </a:xfrm>
          </p:grpSpPr>
          <p:sp>
            <p:nvSpPr>
              <p:cNvPr id="13" name="Dowolny kształt 12"/>
              <p:cNvSpPr/>
              <p:nvPr/>
            </p:nvSpPr>
            <p:spPr>
              <a:xfrm rot="20820334">
                <a:off x="1691680" y="4365104"/>
                <a:ext cx="532937" cy="1208079"/>
              </a:xfrm>
              <a:custGeom>
                <a:avLst/>
                <a:gdLst>
                  <a:gd name="connsiteX0" fmla="*/ 86783 w 457200"/>
                  <a:gd name="connsiteY0" fmla="*/ 0 h 1039283"/>
                  <a:gd name="connsiteX1" fmla="*/ 23283 w 457200"/>
                  <a:gd name="connsiteY1" fmla="*/ 190500 h 1039283"/>
                  <a:gd name="connsiteX2" fmla="*/ 226483 w 457200"/>
                  <a:gd name="connsiteY2" fmla="*/ 304800 h 1039283"/>
                  <a:gd name="connsiteX3" fmla="*/ 201083 w 457200"/>
                  <a:gd name="connsiteY3" fmla="*/ 571500 h 1039283"/>
                  <a:gd name="connsiteX4" fmla="*/ 429683 w 457200"/>
                  <a:gd name="connsiteY4" fmla="*/ 711200 h 1039283"/>
                  <a:gd name="connsiteX5" fmla="*/ 366183 w 457200"/>
                  <a:gd name="connsiteY5" fmla="*/ 990600 h 1039283"/>
                  <a:gd name="connsiteX6" fmla="*/ 416983 w 457200"/>
                  <a:gd name="connsiteY6" fmla="*/ 1003300 h 10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39283">
                    <a:moveTo>
                      <a:pt x="86783" y="0"/>
                    </a:moveTo>
                    <a:cubicBezTo>
                      <a:pt x="43391" y="69850"/>
                      <a:pt x="0" y="139700"/>
                      <a:pt x="23283" y="190500"/>
                    </a:cubicBezTo>
                    <a:cubicBezTo>
                      <a:pt x="46566" y="241300"/>
                      <a:pt x="196850" y="241300"/>
                      <a:pt x="226483" y="304800"/>
                    </a:cubicBezTo>
                    <a:cubicBezTo>
                      <a:pt x="256116" y="368300"/>
                      <a:pt x="167216" y="503767"/>
                      <a:pt x="201083" y="571500"/>
                    </a:cubicBezTo>
                    <a:cubicBezTo>
                      <a:pt x="234950" y="639233"/>
                      <a:pt x="402166" y="641350"/>
                      <a:pt x="429683" y="711200"/>
                    </a:cubicBezTo>
                    <a:cubicBezTo>
                      <a:pt x="457200" y="781050"/>
                      <a:pt x="368300" y="941917"/>
                      <a:pt x="366183" y="990600"/>
                    </a:cubicBezTo>
                    <a:cubicBezTo>
                      <a:pt x="364066" y="1039283"/>
                      <a:pt x="416983" y="1003300"/>
                      <a:pt x="416983" y="1003300"/>
                    </a:cubicBezTo>
                  </a:path>
                </a:pathLst>
              </a:custGeom>
              <a:ln w="317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sp>
            <p:nvSpPr>
              <p:cNvPr id="16" name="Dowolny kształt 15"/>
              <p:cNvSpPr/>
              <p:nvPr/>
            </p:nvSpPr>
            <p:spPr>
              <a:xfrm rot="20820334">
                <a:off x="1965848" y="4408720"/>
                <a:ext cx="532937" cy="1208079"/>
              </a:xfrm>
              <a:custGeom>
                <a:avLst/>
                <a:gdLst>
                  <a:gd name="connsiteX0" fmla="*/ 86783 w 457200"/>
                  <a:gd name="connsiteY0" fmla="*/ 0 h 1039283"/>
                  <a:gd name="connsiteX1" fmla="*/ 23283 w 457200"/>
                  <a:gd name="connsiteY1" fmla="*/ 190500 h 1039283"/>
                  <a:gd name="connsiteX2" fmla="*/ 226483 w 457200"/>
                  <a:gd name="connsiteY2" fmla="*/ 304800 h 1039283"/>
                  <a:gd name="connsiteX3" fmla="*/ 201083 w 457200"/>
                  <a:gd name="connsiteY3" fmla="*/ 571500 h 1039283"/>
                  <a:gd name="connsiteX4" fmla="*/ 429683 w 457200"/>
                  <a:gd name="connsiteY4" fmla="*/ 711200 h 1039283"/>
                  <a:gd name="connsiteX5" fmla="*/ 366183 w 457200"/>
                  <a:gd name="connsiteY5" fmla="*/ 990600 h 1039283"/>
                  <a:gd name="connsiteX6" fmla="*/ 416983 w 457200"/>
                  <a:gd name="connsiteY6" fmla="*/ 1003300 h 10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39283">
                    <a:moveTo>
                      <a:pt x="86783" y="0"/>
                    </a:moveTo>
                    <a:cubicBezTo>
                      <a:pt x="43391" y="69850"/>
                      <a:pt x="0" y="139700"/>
                      <a:pt x="23283" y="190500"/>
                    </a:cubicBezTo>
                    <a:cubicBezTo>
                      <a:pt x="46566" y="241300"/>
                      <a:pt x="196850" y="241300"/>
                      <a:pt x="226483" y="304800"/>
                    </a:cubicBezTo>
                    <a:cubicBezTo>
                      <a:pt x="256116" y="368300"/>
                      <a:pt x="167216" y="503767"/>
                      <a:pt x="201083" y="571500"/>
                    </a:cubicBezTo>
                    <a:cubicBezTo>
                      <a:pt x="234950" y="639233"/>
                      <a:pt x="402166" y="641350"/>
                      <a:pt x="429683" y="711200"/>
                    </a:cubicBezTo>
                    <a:cubicBezTo>
                      <a:pt x="457200" y="781050"/>
                      <a:pt x="368300" y="941917"/>
                      <a:pt x="366183" y="990600"/>
                    </a:cubicBezTo>
                    <a:cubicBezTo>
                      <a:pt x="364066" y="1039283"/>
                      <a:pt x="416983" y="1003300"/>
                      <a:pt x="416983" y="1003300"/>
                    </a:cubicBezTo>
                  </a:path>
                </a:pathLst>
              </a:custGeom>
              <a:ln w="317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sp>
            <p:nvSpPr>
              <p:cNvPr id="17" name="Dowolny kształt 16"/>
              <p:cNvSpPr/>
              <p:nvPr/>
            </p:nvSpPr>
            <p:spPr>
              <a:xfrm rot="20820334">
                <a:off x="2108711" y="4193529"/>
                <a:ext cx="532937" cy="1208079"/>
              </a:xfrm>
              <a:custGeom>
                <a:avLst/>
                <a:gdLst>
                  <a:gd name="connsiteX0" fmla="*/ 86783 w 457200"/>
                  <a:gd name="connsiteY0" fmla="*/ 0 h 1039283"/>
                  <a:gd name="connsiteX1" fmla="*/ 23283 w 457200"/>
                  <a:gd name="connsiteY1" fmla="*/ 190500 h 1039283"/>
                  <a:gd name="connsiteX2" fmla="*/ 226483 w 457200"/>
                  <a:gd name="connsiteY2" fmla="*/ 304800 h 1039283"/>
                  <a:gd name="connsiteX3" fmla="*/ 201083 w 457200"/>
                  <a:gd name="connsiteY3" fmla="*/ 571500 h 1039283"/>
                  <a:gd name="connsiteX4" fmla="*/ 429683 w 457200"/>
                  <a:gd name="connsiteY4" fmla="*/ 711200 h 1039283"/>
                  <a:gd name="connsiteX5" fmla="*/ 366183 w 457200"/>
                  <a:gd name="connsiteY5" fmla="*/ 990600 h 1039283"/>
                  <a:gd name="connsiteX6" fmla="*/ 416983 w 457200"/>
                  <a:gd name="connsiteY6" fmla="*/ 1003300 h 10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39283">
                    <a:moveTo>
                      <a:pt x="86783" y="0"/>
                    </a:moveTo>
                    <a:cubicBezTo>
                      <a:pt x="43391" y="69850"/>
                      <a:pt x="0" y="139700"/>
                      <a:pt x="23283" y="190500"/>
                    </a:cubicBezTo>
                    <a:cubicBezTo>
                      <a:pt x="46566" y="241300"/>
                      <a:pt x="196850" y="241300"/>
                      <a:pt x="226483" y="304800"/>
                    </a:cubicBezTo>
                    <a:cubicBezTo>
                      <a:pt x="256116" y="368300"/>
                      <a:pt x="167216" y="503767"/>
                      <a:pt x="201083" y="571500"/>
                    </a:cubicBezTo>
                    <a:cubicBezTo>
                      <a:pt x="234950" y="639233"/>
                      <a:pt x="402166" y="641350"/>
                      <a:pt x="429683" y="711200"/>
                    </a:cubicBezTo>
                    <a:cubicBezTo>
                      <a:pt x="457200" y="781050"/>
                      <a:pt x="368300" y="941917"/>
                      <a:pt x="366183" y="990600"/>
                    </a:cubicBezTo>
                    <a:cubicBezTo>
                      <a:pt x="364066" y="1039283"/>
                      <a:pt x="416983" y="1003300"/>
                      <a:pt x="416983" y="1003300"/>
                    </a:cubicBezTo>
                  </a:path>
                </a:pathLst>
              </a:custGeom>
              <a:ln w="317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grpSp>
        <p:grpSp>
          <p:nvGrpSpPr>
            <p:cNvPr id="19" name="Grupa 18"/>
            <p:cNvGrpSpPr/>
            <p:nvPr/>
          </p:nvGrpSpPr>
          <p:grpSpPr>
            <a:xfrm>
              <a:off x="3779912" y="4437112"/>
              <a:ext cx="949968" cy="1423270"/>
              <a:chOff x="1691680" y="4193529"/>
              <a:chExt cx="949968" cy="1423270"/>
            </a:xfrm>
          </p:grpSpPr>
          <p:sp>
            <p:nvSpPr>
              <p:cNvPr id="20" name="Dowolny kształt 19"/>
              <p:cNvSpPr/>
              <p:nvPr/>
            </p:nvSpPr>
            <p:spPr>
              <a:xfrm rot="20820334">
                <a:off x="1691680" y="4365104"/>
                <a:ext cx="532937" cy="1208079"/>
              </a:xfrm>
              <a:custGeom>
                <a:avLst/>
                <a:gdLst>
                  <a:gd name="connsiteX0" fmla="*/ 86783 w 457200"/>
                  <a:gd name="connsiteY0" fmla="*/ 0 h 1039283"/>
                  <a:gd name="connsiteX1" fmla="*/ 23283 w 457200"/>
                  <a:gd name="connsiteY1" fmla="*/ 190500 h 1039283"/>
                  <a:gd name="connsiteX2" fmla="*/ 226483 w 457200"/>
                  <a:gd name="connsiteY2" fmla="*/ 304800 h 1039283"/>
                  <a:gd name="connsiteX3" fmla="*/ 201083 w 457200"/>
                  <a:gd name="connsiteY3" fmla="*/ 571500 h 1039283"/>
                  <a:gd name="connsiteX4" fmla="*/ 429683 w 457200"/>
                  <a:gd name="connsiteY4" fmla="*/ 711200 h 1039283"/>
                  <a:gd name="connsiteX5" fmla="*/ 366183 w 457200"/>
                  <a:gd name="connsiteY5" fmla="*/ 990600 h 1039283"/>
                  <a:gd name="connsiteX6" fmla="*/ 416983 w 457200"/>
                  <a:gd name="connsiteY6" fmla="*/ 1003300 h 10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39283">
                    <a:moveTo>
                      <a:pt x="86783" y="0"/>
                    </a:moveTo>
                    <a:cubicBezTo>
                      <a:pt x="43391" y="69850"/>
                      <a:pt x="0" y="139700"/>
                      <a:pt x="23283" y="190500"/>
                    </a:cubicBezTo>
                    <a:cubicBezTo>
                      <a:pt x="46566" y="241300"/>
                      <a:pt x="196850" y="241300"/>
                      <a:pt x="226483" y="304800"/>
                    </a:cubicBezTo>
                    <a:cubicBezTo>
                      <a:pt x="256116" y="368300"/>
                      <a:pt x="167216" y="503767"/>
                      <a:pt x="201083" y="571500"/>
                    </a:cubicBezTo>
                    <a:cubicBezTo>
                      <a:pt x="234950" y="639233"/>
                      <a:pt x="402166" y="641350"/>
                      <a:pt x="429683" y="711200"/>
                    </a:cubicBezTo>
                    <a:cubicBezTo>
                      <a:pt x="457200" y="781050"/>
                      <a:pt x="368300" y="941917"/>
                      <a:pt x="366183" y="990600"/>
                    </a:cubicBezTo>
                    <a:cubicBezTo>
                      <a:pt x="364066" y="1039283"/>
                      <a:pt x="416983" y="1003300"/>
                      <a:pt x="416983" y="1003300"/>
                    </a:cubicBezTo>
                  </a:path>
                </a:pathLst>
              </a:custGeom>
              <a:ln w="317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sp>
            <p:nvSpPr>
              <p:cNvPr id="21" name="Dowolny kształt 20"/>
              <p:cNvSpPr/>
              <p:nvPr/>
            </p:nvSpPr>
            <p:spPr>
              <a:xfrm rot="20820334">
                <a:off x="1965848" y="4408720"/>
                <a:ext cx="532937" cy="1208079"/>
              </a:xfrm>
              <a:custGeom>
                <a:avLst/>
                <a:gdLst>
                  <a:gd name="connsiteX0" fmla="*/ 86783 w 457200"/>
                  <a:gd name="connsiteY0" fmla="*/ 0 h 1039283"/>
                  <a:gd name="connsiteX1" fmla="*/ 23283 w 457200"/>
                  <a:gd name="connsiteY1" fmla="*/ 190500 h 1039283"/>
                  <a:gd name="connsiteX2" fmla="*/ 226483 w 457200"/>
                  <a:gd name="connsiteY2" fmla="*/ 304800 h 1039283"/>
                  <a:gd name="connsiteX3" fmla="*/ 201083 w 457200"/>
                  <a:gd name="connsiteY3" fmla="*/ 571500 h 1039283"/>
                  <a:gd name="connsiteX4" fmla="*/ 429683 w 457200"/>
                  <a:gd name="connsiteY4" fmla="*/ 711200 h 1039283"/>
                  <a:gd name="connsiteX5" fmla="*/ 366183 w 457200"/>
                  <a:gd name="connsiteY5" fmla="*/ 990600 h 1039283"/>
                  <a:gd name="connsiteX6" fmla="*/ 416983 w 457200"/>
                  <a:gd name="connsiteY6" fmla="*/ 1003300 h 10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39283">
                    <a:moveTo>
                      <a:pt x="86783" y="0"/>
                    </a:moveTo>
                    <a:cubicBezTo>
                      <a:pt x="43391" y="69850"/>
                      <a:pt x="0" y="139700"/>
                      <a:pt x="23283" y="190500"/>
                    </a:cubicBezTo>
                    <a:cubicBezTo>
                      <a:pt x="46566" y="241300"/>
                      <a:pt x="196850" y="241300"/>
                      <a:pt x="226483" y="304800"/>
                    </a:cubicBezTo>
                    <a:cubicBezTo>
                      <a:pt x="256116" y="368300"/>
                      <a:pt x="167216" y="503767"/>
                      <a:pt x="201083" y="571500"/>
                    </a:cubicBezTo>
                    <a:cubicBezTo>
                      <a:pt x="234950" y="639233"/>
                      <a:pt x="402166" y="641350"/>
                      <a:pt x="429683" y="711200"/>
                    </a:cubicBezTo>
                    <a:cubicBezTo>
                      <a:pt x="457200" y="781050"/>
                      <a:pt x="368300" y="941917"/>
                      <a:pt x="366183" y="990600"/>
                    </a:cubicBezTo>
                    <a:cubicBezTo>
                      <a:pt x="364066" y="1039283"/>
                      <a:pt x="416983" y="1003300"/>
                      <a:pt x="416983" y="1003300"/>
                    </a:cubicBezTo>
                  </a:path>
                </a:pathLst>
              </a:custGeom>
              <a:ln w="317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sp>
            <p:nvSpPr>
              <p:cNvPr id="22" name="Dowolny kształt 21"/>
              <p:cNvSpPr/>
              <p:nvPr/>
            </p:nvSpPr>
            <p:spPr>
              <a:xfrm rot="20820334">
                <a:off x="2108711" y="4193529"/>
                <a:ext cx="532937" cy="1208079"/>
              </a:xfrm>
              <a:custGeom>
                <a:avLst/>
                <a:gdLst>
                  <a:gd name="connsiteX0" fmla="*/ 86783 w 457200"/>
                  <a:gd name="connsiteY0" fmla="*/ 0 h 1039283"/>
                  <a:gd name="connsiteX1" fmla="*/ 23283 w 457200"/>
                  <a:gd name="connsiteY1" fmla="*/ 190500 h 1039283"/>
                  <a:gd name="connsiteX2" fmla="*/ 226483 w 457200"/>
                  <a:gd name="connsiteY2" fmla="*/ 304800 h 1039283"/>
                  <a:gd name="connsiteX3" fmla="*/ 201083 w 457200"/>
                  <a:gd name="connsiteY3" fmla="*/ 571500 h 1039283"/>
                  <a:gd name="connsiteX4" fmla="*/ 429683 w 457200"/>
                  <a:gd name="connsiteY4" fmla="*/ 711200 h 1039283"/>
                  <a:gd name="connsiteX5" fmla="*/ 366183 w 457200"/>
                  <a:gd name="connsiteY5" fmla="*/ 990600 h 1039283"/>
                  <a:gd name="connsiteX6" fmla="*/ 416983 w 457200"/>
                  <a:gd name="connsiteY6" fmla="*/ 1003300 h 10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39283">
                    <a:moveTo>
                      <a:pt x="86783" y="0"/>
                    </a:moveTo>
                    <a:cubicBezTo>
                      <a:pt x="43391" y="69850"/>
                      <a:pt x="0" y="139700"/>
                      <a:pt x="23283" y="190500"/>
                    </a:cubicBezTo>
                    <a:cubicBezTo>
                      <a:pt x="46566" y="241300"/>
                      <a:pt x="196850" y="241300"/>
                      <a:pt x="226483" y="304800"/>
                    </a:cubicBezTo>
                    <a:cubicBezTo>
                      <a:pt x="256116" y="368300"/>
                      <a:pt x="167216" y="503767"/>
                      <a:pt x="201083" y="571500"/>
                    </a:cubicBezTo>
                    <a:cubicBezTo>
                      <a:pt x="234950" y="639233"/>
                      <a:pt x="402166" y="641350"/>
                      <a:pt x="429683" y="711200"/>
                    </a:cubicBezTo>
                    <a:cubicBezTo>
                      <a:pt x="457200" y="781050"/>
                      <a:pt x="368300" y="941917"/>
                      <a:pt x="366183" y="990600"/>
                    </a:cubicBezTo>
                    <a:cubicBezTo>
                      <a:pt x="364066" y="1039283"/>
                      <a:pt x="416983" y="1003300"/>
                      <a:pt x="416983" y="1003300"/>
                    </a:cubicBezTo>
                  </a:path>
                </a:pathLst>
              </a:custGeom>
              <a:ln w="317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grpSp>
        <p:grpSp>
          <p:nvGrpSpPr>
            <p:cNvPr id="23" name="Grupa 22"/>
            <p:cNvGrpSpPr/>
            <p:nvPr/>
          </p:nvGrpSpPr>
          <p:grpSpPr>
            <a:xfrm>
              <a:off x="2411760" y="4581128"/>
              <a:ext cx="949968" cy="1423270"/>
              <a:chOff x="1691680" y="4193529"/>
              <a:chExt cx="949968" cy="1423270"/>
            </a:xfrm>
          </p:grpSpPr>
          <p:sp>
            <p:nvSpPr>
              <p:cNvPr id="24" name="Dowolny kształt 23"/>
              <p:cNvSpPr/>
              <p:nvPr/>
            </p:nvSpPr>
            <p:spPr>
              <a:xfrm rot="20820334">
                <a:off x="1691680" y="4365104"/>
                <a:ext cx="532937" cy="1208079"/>
              </a:xfrm>
              <a:custGeom>
                <a:avLst/>
                <a:gdLst>
                  <a:gd name="connsiteX0" fmla="*/ 86783 w 457200"/>
                  <a:gd name="connsiteY0" fmla="*/ 0 h 1039283"/>
                  <a:gd name="connsiteX1" fmla="*/ 23283 w 457200"/>
                  <a:gd name="connsiteY1" fmla="*/ 190500 h 1039283"/>
                  <a:gd name="connsiteX2" fmla="*/ 226483 w 457200"/>
                  <a:gd name="connsiteY2" fmla="*/ 304800 h 1039283"/>
                  <a:gd name="connsiteX3" fmla="*/ 201083 w 457200"/>
                  <a:gd name="connsiteY3" fmla="*/ 571500 h 1039283"/>
                  <a:gd name="connsiteX4" fmla="*/ 429683 w 457200"/>
                  <a:gd name="connsiteY4" fmla="*/ 711200 h 1039283"/>
                  <a:gd name="connsiteX5" fmla="*/ 366183 w 457200"/>
                  <a:gd name="connsiteY5" fmla="*/ 990600 h 1039283"/>
                  <a:gd name="connsiteX6" fmla="*/ 416983 w 457200"/>
                  <a:gd name="connsiteY6" fmla="*/ 1003300 h 10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39283">
                    <a:moveTo>
                      <a:pt x="86783" y="0"/>
                    </a:moveTo>
                    <a:cubicBezTo>
                      <a:pt x="43391" y="69850"/>
                      <a:pt x="0" y="139700"/>
                      <a:pt x="23283" y="190500"/>
                    </a:cubicBezTo>
                    <a:cubicBezTo>
                      <a:pt x="46566" y="241300"/>
                      <a:pt x="196850" y="241300"/>
                      <a:pt x="226483" y="304800"/>
                    </a:cubicBezTo>
                    <a:cubicBezTo>
                      <a:pt x="256116" y="368300"/>
                      <a:pt x="167216" y="503767"/>
                      <a:pt x="201083" y="571500"/>
                    </a:cubicBezTo>
                    <a:cubicBezTo>
                      <a:pt x="234950" y="639233"/>
                      <a:pt x="402166" y="641350"/>
                      <a:pt x="429683" y="711200"/>
                    </a:cubicBezTo>
                    <a:cubicBezTo>
                      <a:pt x="457200" y="781050"/>
                      <a:pt x="368300" y="941917"/>
                      <a:pt x="366183" y="990600"/>
                    </a:cubicBezTo>
                    <a:cubicBezTo>
                      <a:pt x="364066" y="1039283"/>
                      <a:pt x="416983" y="1003300"/>
                      <a:pt x="416983" y="1003300"/>
                    </a:cubicBezTo>
                  </a:path>
                </a:pathLst>
              </a:custGeom>
              <a:ln w="317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sp>
            <p:nvSpPr>
              <p:cNvPr id="25" name="Dowolny kształt 24"/>
              <p:cNvSpPr/>
              <p:nvPr/>
            </p:nvSpPr>
            <p:spPr>
              <a:xfrm rot="20820334">
                <a:off x="1965848" y="4408720"/>
                <a:ext cx="532937" cy="1208079"/>
              </a:xfrm>
              <a:custGeom>
                <a:avLst/>
                <a:gdLst>
                  <a:gd name="connsiteX0" fmla="*/ 86783 w 457200"/>
                  <a:gd name="connsiteY0" fmla="*/ 0 h 1039283"/>
                  <a:gd name="connsiteX1" fmla="*/ 23283 w 457200"/>
                  <a:gd name="connsiteY1" fmla="*/ 190500 h 1039283"/>
                  <a:gd name="connsiteX2" fmla="*/ 226483 w 457200"/>
                  <a:gd name="connsiteY2" fmla="*/ 304800 h 1039283"/>
                  <a:gd name="connsiteX3" fmla="*/ 201083 w 457200"/>
                  <a:gd name="connsiteY3" fmla="*/ 571500 h 1039283"/>
                  <a:gd name="connsiteX4" fmla="*/ 429683 w 457200"/>
                  <a:gd name="connsiteY4" fmla="*/ 711200 h 1039283"/>
                  <a:gd name="connsiteX5" fmla="*/ 366183 w 457200"/>
                  <a:gd name="connsiteY5" fmla="*/ 990600 h 1039283"/>
                  <a:gd name="connsiteX6" fmla="*/ 416983 w 457200"/>
                  <a:gd name="connsiteY6" fmla="*/ 1003300 h 10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39283">
                    <a:moveTo>
                      <a:pt x="86783" y="0"/>
                    </a:moveTo>
                    <a:cubicBezTo>
                      <a:pt x="43391" y="69850"/>
                      <a:pt x="0" y="139700"/>
                      <a:pt x="23283" y="190500"/>
                    </a:cubicBezTo>
                    <a:cubicBezTo>
                      <a:pt x="46566" y="241300"/>
                      <a:pt x="196850" y="241300"/>
                      <a:pt x="226483" y="304800"/>
                    </a:cubicBezTo>
                    <a:cubicBezTo>
                      <a:pt x="256116" y="368300"/>
                      <a:pt x="167216" y="503767"/>
                      <a:pt x="201083" y="571500"/>
                    </a:cubicBezTo>
                    <a:cubicBezTo>
                      <a:pt x="234950" y="639233"/>
                      <a:pt x="402166" y="641350"/>
                      <a:pt x="429683" y="711200"/>
                    </a:cubicBezTo>
                    <a:cubicBezTo>
                      <a:pt x="457200" y="781050"/>
                      <a:pt x="368300" y="941917"/>
                      <a:pt x="366183" y="990600"/>
                    </a:cubicBezTo>
                    <a:cubicBezTo>
                      <a:pt x="364066" y="1039283"/>
                      <a:pt x="416983" y="1003300"/>
                      <a:pt x="416983" y="1003300"/>
                    </a:cubicBezTo>
                  </a:path>
                </a:pathLst>
              </a:custGeom>
              <a:ln w="317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sp>
            <p:nvSpPr>
              <p:cNvPr id="26" name="Dowolny kształt 25"/>
              <p:cNvSpPr/>
              <p:nvPr/>
            </p:nvSpPr>
            <p:spPr>
              <a:xfrm rot="20820334">
                <a:off x="2108711" y="4193529"/>
                <a:ext cx="532937" cy="1208079"/>
              </a:xfrm>
              <a:custGeom>
                <a:avLst/>
                <a:gdLst>
                  <a:gd name="connsiteX0" fmla="*/ 86783 w 457200"/>
                  <a:gd name="connsiteY0" fmla="*/ 0 h 1039283"/>
                  <a:gd name="connsiteX1" fmla="*/ 23283 w 457200"/>
                  <a:gd name="connsiteY1" fmla="*/ 190500 h 1039283"/>
                  <a:gd name="connsiteX2" fmla="*/ 226483 w 457200"/>
                  <a:gd name="connsiteY2" fmla="*/ 304800 h 1039283"/>
                  <a:gd name="connsiteX3" fmla="*/ 201083 w 457200"/>
                  <a:gd name="connsiteY3" fmla="*/ 571500 h 1039283"/>
                  <a:gd name="connsiteX4" fmla="*/ 429683 w 457200"/>
                  <a:gd name="connsiteY4" fmla="*/ 711200 h 1039283"/>
                  <a:gd name="connsiteX5" fmla="*/ 366183 w 457200"/>
                  <a:gd name="connsiteY5" fmla="*/ 990600 h 1039283"/>
                  <a:gd name="connsiteX6" fmla="*/ 416983 w 457200"/>
                  <a:gd name="connsiteY6" fmla="*/ 1003300 h 10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39283">
                    <a:moveTo>
                      <a:pt x="86783" y="0"/>
                    </a:moveTo>
                    <a:cubicBezTo>
                      <a:pt x="43391" y="69850"/>
                      <a:pt x="0" y="139700"/>
                      <a:pt x="23283" y="190500"/>
                    </a:cubicBezTo>
                    <a:cubicBezTo>
                      <a:pt x="46566" y="241300"/>
                      <a:pt x="196850" y="241300"/>
                      <a:pt x="226483" y="304800"/>
                    </a:cubicBezTo>
                    <a:cubicBezTo>
                      <a:pt x="256116" y="368300"/>
                      <a:pt x="167216" y="503767"/>
                      <a:pt x="201083" y="571500"/>
                    </a:cubicBezTo>
                    <a:cubicBezTo>
                      <a:pt x="234950" y="639233"/>
                      <a:pt x="402166" y="641350"/>
                      <a:pt x="429683" y="711200"/>
                    </a:cubicBezTo>
                    <a:cubicBezTo>
                      <a:pt x="457200" y="781050"/>
                      <a:pt x="368300" y="941917"/>
                      <a:pt x="366183" y="990600"/>
                    </a:cubicBezTo>
                    <a:cubicBezTo>
                      <a:pt x="364066" y="1039283"/>
                      <a:pt x="416983" y="1003300"/>
                      <a:pt x="416983" y="1003300"/>
                    </a:cubicBezTo>
                  </a:path>
                </a:pathLst>
              </a:custGeom>
              <a:ln w="31750">
                <a:solidFill>
                  <a:srgbClr val="FFFF00">
                    <a:alpha val="8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dirty="0"/>
              </a:p>
            </p:txBody>
          </p:sp>
        </p:grpSp>
      </p:grpSp>
      <p:sp>
        <p:nvSpPr>
          <p:cNvPr id="28" name="UTurnArrow">
            <a:hlinkClick r:id="rId4"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80">
                                          <p:stCondLst>
                                            <p:cond delay="0"/>
                                          </p:stCondLst>
                                        </p:cTn>
                                        <p:tgtEl>
                                          <p:spTgt spid="2054"/>
                                        </p:tgtEl>
                                      </p:cBhvr>
                                    </p:animEffect>
                                    <p:anim calcmode="lin" valueType="num">
                                      <p:cBhvr>
                                        <p:cTn id="13"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4"/>
                                        </p:tgtEl>
                                      </p:cBhvr>
                                      <p:to x="100000" y="60000"/>
                                    </p:animScale>
                                    <p:animScale>
                                      <p:cBhvr>
                                        <p:cTn id="19" dur="166" decel="50000">
                                          <p:stCondLst>
                                            <p:cond delay="676"/>
                                          </p:stCondLst>
                                        </p:cTn>
                                        <p:tgtEl>
                                          <p:spTgt spid="2054"/>
                                        </p:tgtEl>
                                      </p:cBhvr>
                                      <p:to x="100000" y="100000"/>
                                    </p:animScale>
                                    <p:animScale>
                                      <p:cBhvr>
                                        <p:cTn id="20" dur="26">
                                          <p:stCondLst>
                                            <p:cond delay="1312"/>
                                          </p:stCondLst>
                                        </p:cTn>
                                        <p:tgtEl>
                                          <p:spTgt spid="2054"/>
                                        </p:tgtEl>
                                      </p:cBhvr>
                                      <p:to x="100000" y="80000"/>
                                    </p:animScale>
                                    <p:animScale>
                                      <p:cBhvr>
                                        <p:cTn id="21" dur="166" decel="50000">
                                          <p:stCondLst>
                                            <p:cond delay="1338"/>
                                          </p:stCondLst>
                                        </p:cTn>
                                        <p:tgtEl>
                                          <p:spTgt spid="2054"/>
                                        </p:tgtEl>
                                      </p:cBhvr>
                                      <p:to x="100000" y="100000"/>
                                    </p:animScale>
                                    <p:animScale>
                                      <p:cBhvr>
                                        <p:cTn id="22" dur="26">
                                          <p:stCondLst>
                                            <p:cond delay="1642"/>
                                          </p:stCondLst>
                                        </p:cTn>
                                        <p:tgtEl>
                                          <p:spTgt spid="2054"/>
                                        </p:tgtEl>
                                      </p:cBhvr>
                                      <p:to x="100000" y="90000"/>
                                    </p:animScale>
                                    <p:animScale>
                                      <p:cBhvr>
                                        <p:cTn id="23" dur="166" decel="50000">
                                          <p:stCondLst>
                                            <p:cond delay="1668"/>
                                          </p:stCondLst>
                                        </p:cTn>
                                        <p:tgtEl>
                                          <p:spTgt spid="2054"/>
                                        </p:tgtEl>
                                      </p:cBhvr>
                                      <p:to x="100000" y="100000"/>
                                    </p:animScale>
                                    <p:animScale>
                                      <p:cBhvr>
                                        <p:cTn id="24" dur="26">
                                          <p:stCondLst>
                                            <p:cond delay="1808"/>
                                          </p:stCondLst>
                                        </p:cTn>
                                        <p:tgtEl>
                                          <p:spTgt spid="2054"/>
                                        </p:tgtEl>
                                      </p:cBhvr>
                                      <p:to x="100000" y="95000"/>
                                    </p:animScale>
                                    <p:animScale>
                                      <p:cBhvr>
                                        <p:cTn id="25" dur="166" decel="50000">
                                          <p:stCondLst>
                                            <p:cond delay="1834"/>
                                          </p:stCondLst>
                                        </p:cTn>
                                        <p:tgtEl>
                                          <p:spTgt spid="2054"/>
                                        </p:tgtEl>
                                      </p:cBhvr>
                                      <p:to x="100000" y="100000"/>
                                    </p:animScale>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1000"/>
                                        <p:tgtEl>
                                          <p:spTgt spid="3">
                                            <p:txEl>
                                              <p:pRg st="4" end="4"/>
                                            </p:txEl>
                                          </p:spTgt>
                                        </p:tgtEl>
                                      </p:cBhvr>
                                    </p:animEffect>
                                    <p:anim calcmode="lin" valueType="num">
                                      <p:cBhvr>
                                        <p:cTn id="4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2" presetClass="entr" presetSubtype="0" fill="hold" nodeType="afterEffect">
                                  <p:stCondLst>
                                    <p:cond delay="0"/>
                                  </p:stCondLst>
                                  <p:childTnLst>
                                    <p:set>
                                      <p:cBhvr>
                                        <p:cTn id="54" dur="1" fill="hold">
                                          <p:stCondLst>
                                            <p:cond delay="0"/>
                                          </p:stCondLst>
                                        </p:cTn>
                                        <p:tgtEl>
                                          <p:spTgt spid="2052"/>
                                        </p:tgtEl>
                                        <p:attrNameLst>
                                          <p:attrName>style.visibility</p:attrName>
                                        </p:attrNameLst>
                                      </p:cBhvr>
                                      <p:to>
                                        <p:strVal val="visible"/>
                                      </p:to>
                                    </p:set>
                                    <p:animEffect transition="in" filter="fade">
                                      <p:cBhvr>
                                        <p:cTn id="55" dur="1000"/>
                                        <p:tgtEl>
                                          <p:spTgt spid="2052"/>
                                        </p:tgtEl>
                                      </p:cBhvr>
                                    </p:animEffect>
                                    <p:anim calcmode="lin" valueType="num">
                                      <p:cBhvr>
                                        <p:cTn id="56" dur="1000" fill="hold"/>
                                        <p:tgtEl>
                                          <p:spTgt spid="2052"/>
                                        </p:tgtEl>
                                        <p:attrNameLst>
                                          <p:attrName>ppt_x</p:attrName>
                                        </p:attrNameLst>
                                      </p:cBhvr>
                                      <p:tavLst>
                                        <p:tav tm="0">
                                          <p:val>
                                            <p:strVal val="#ppt_x"/>
                                          </p:val>
                                        </p:tav>
                                        <p:tav tm="100000">
                                          <p:val>
                                            <p:strVal val="#ppt_x"/>
                                          </p:val>
                                        </p:tav>
                                      </p:tavLst>
                                    </p:anim>
                                    <p:anim calcmode="lin" valueType="num">
                                      <p:cBhvr>
                                        <p:cTn id="57" dur="1000" fill="hold"/>
                                        <p:tgtEl>
                                          <p:spTgt spid="2052"/>
                                        </p:tgtEl>
                                        <p:attrNameLst>
                                          <p:attrName>ppt_y</p:attrName>
                                        </p:attrNameLst>
                                      </p:cBhvr>
                                      <p:tavLst>
                                        <p:tav tm="0">
                                          <p:val>
                                            <p:strVal val="#ppt_y+.1"/>
                                          </p:val>
                                        </p:tav>
                                        <p:tav tm="100000">
                                          <p:val>
                                            <p:strVal val="#ppt_y"/>
                                          </p:val>
                                        </p:tav>
                                      </p:tavLst>
                                    </p:anim>
                                  </p:childTnLst>
                                </p:cTn>
                              </p:par>
                            </p:childTnLst>
                          </p:cTn>
                        </p:par>
                        <p:par>
                          <p:cTn id="58" fill="hold">
                            <p:stCondLst>
                              <p:cond delay="4000"/>
                            </p:stCondLst>
                            <p:childTnLst>
                              <p:par>
                                <p:cTn id="59" presetID="23" presetClass="entr" presetSubtype="16"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childTnLst>
                                </p:cTn>
                              </p:par>
                            </p:childTnLst>
                          </p:cTn>
                        </p:par>
                        <p:par>
                          <p:cTn id="63" fill="hold">
                            <p:stCondLst>
                              <p:cond delay="4500"/>
                            </p:stCondLst>
                            <p:childTnLst>
                              <p:par>
                                <p:cTn id="64" presetID="0" presetClass="path" presetSubtype="0" repeatCount="indefinite" accel="50000" decel="50000" fill="hold" nodeType="afterEffect">
                                  <p:stCondLst>
                                    <p:cond delay="0"/>
                                  </p:stCondLst>
                                  <p:childTnLst>
                                    <p:animMotion origin="layout" path="M -0.19913 -0.09305 C -0.18767 -0.08287 -0.19149 -0.07222 -0.18455 -0.05856 C -0.18246 -0.04977 -0.17778 -0.0456 -0.175 -0.03704 C -0.17101 -0.025 -0.1691 -0.01157 -0.16371 -0.00046 C -0.16111 0.01273 -0.15729 0.02523 -0.15399 0.0382 C -0.1493 0.05648 -0.14687 0.07361 -0.13628 0.08773 C -0.13576 0.09051 -0.13524 0.09352 -0.13455 0.0963 C -0.13403 0.09838 -0.13351 0.1007 -0.13298 0.10278 C -0.13246 0.10556 -0.12951 0.11019 -0.13142 0.11134 C -0.13351 0.11273 -0.13472 0.10695 -0.13628 0.10486 C -0.13871 0.09514 -0.1401 0.08773 -0.14427 0.07917 C -0.14271 0.04005 -0.13542 -0.00255 -0.15885 -0.03264 C -0.16198 -0.04282 -0.1658 -0.05255 -0.1684 -0.06296 C -0.17708 -0.09792 -0.18003 -0.09977 -0.17014 -0.08657 C -0.16788 -0.07801 -0.16458 -0.07222 -0.16042 -0.06505 C -0.15712 -0.05162 -0.14861 -0.03634 -0.14271 -0.02407 C -0.13941 -0.00648 -0.12778 0.02037 -0.12014 0.03611 C -0.11875 0.04283 -0.11753 0.05347 -0.11528 0.05972 C -0.10521 0.08704 -0.11146 0.06227 -0.10712 0.07917 C -0.10607 0.08333 -0.10503 0.08773 -0.10399 0.0919 C -0.10347 0.09398 -0.10243 0.09838 -0.10243 0.09861 C -0.10486 0.05625 -0.10243 0.03796 -0.12326 0.01019 C -0.12812 -0.0081 -0.13889 -0.02292 -0.14427 -0.04143 C -0.15191 -0.09606 -0.1434 -0.04676 -0.15069 -0.07361 C -0.15208 -0.07847 -0.15781 -0.0875 -0.15399 -0.08866 C -0.14948 -0.09005 -0.14427 -0.07569 -0.14427 -0.07546 C -0.13455 -0.0493 -0.14774 -0.08148 -0.13628 -0.06296 C -0.13524 -0.06111 -0.13559 -0.05833 -0.13455 -0.05648 C -0.13333 -0.05393 -0.13107 -0.05231 -0.12969 -0.05 C -0.12604 -0.04398 -0.125 -0.0368 -0.1217 -0.03055 C -0.11788 -0.01528 -0.12031 -0.0213 -0.11528 -0.01134 C -0.1125 0.00023 -0.11007 0.00995 -0.10243 0.01667 C -0.10139 0.02037 -0.10087 0.02431 -0.09913 0.02755 C -0.09792 0.02963 -0.09566 0.02986 -0.09427 0.03171 C -0.09028 0.03704 -0.08628 0.04491 -0.08298 0.05116 C -0.0816 0.05695 -0.07812 0.06852 -0.075 0.07269 C -0.07378 0.07431 -0.07587 0.06829 -0.07656 0.0662 C -0.07656 0.06644 -0.08472 0.04445 -0.08628 0.04028 C -0.08993 0.03056 -0.08524 0.03634 -0.09114 0.02523 C -0.09236 0.02292 -0.09444 0.0213 -0.09583 0.01898 C -0.09826 0.01482 -0.10017 0.01042 -0.10243 0.00602 C -0.10694 -0.00324 -0.10989 -0.01157 -0.11684 -0.01759 C -0.12066 -0.02778 -0.125 -0.03819 -0.12969 -0.04768 C -0.13472 -0.12454 -0.1401 -0.09583 -0.12014 -0.07569 C -0.11632 -0.06134 -0.12135 -0.07731 -0.11371 -0.06296 C -0.10642 -0.04907 -0.11493 -0.0581 -0.10555 -0.05 C -0.10087 -0.03704 -0.09392 -0.02569 -0.08628 -0.01551 C -0.0842 -0.00764 -0.08003 -0.00324 -0.07656 0.0037 C -0.07135 0.02523 -0.07951 -0.00602 -0.0717 0.01667 C -0.06545 0.03495 -0.0625 0.05347 -0.05399 0.07037 C -0.05243 0.07361 -0.05625 0.06343 -0.05712 0.05972 C -0.06042 0.04676 -0.06476 0.03565 -0.0684 0.02315 C -0.07743 -0.0088 -0.06667 0.02847 -0.075 0.00602 C -0.08333 -0.01643 -0.08923 -0.04051 -0.10069 -0.06065 C -0.10486 -0.08287 -0.10156 -0.07315 -0.11042 -0.09074 C -0.11146 -0.09282 -0.1151 -0.09907 -0.11371 -0.09722 C -0.11042 -0.09282 -0.10729 -0.08866 -0.10399 -0.08426 C -0.10243 -0.08217 -0.09913 -0.07801 -0.09913 -0.07778 C -0.09375 -0.06366 -0.09722 -0.07199 -0.08785 -0.05417 C -0.08542 -0.04954 -0.08073 -0.04792 -0.07812 -0.04352 C -0.07222 -0.03333 -0.06875 -0.02245 -0.06198 -0.01342 C -0.05955 0.00023 -0.05434 0.00486 -0.04583 0.0125 C -0.04114 0.03171 -0.03663 0.05139 -0.02812 0.06829 C -0.0243 0.08935 -0.0283 0.0662 -0.03142 0.05764 C -0.03316 0.05278 -0.0342 0.04745 -0.03628 0.04259 C -0.04444 0.02315 -0.05434 0.00509 -0.06371 -0.01342 C -0.06736 -0.02847 -0.07326 -0.04514 -0.07969 -0.05856 C -0.08073 -0.06574 -0.0816 -0.07292 -0.08298 -0.08009 C -0.08385 -0.08449 -0.08715 -0.08866 -0.08628 -0.09305 C -0.08576 -0.0956 -0.08298 -0.09005 -0.08142 -0.08866 C -0.07465 -0.07523 -0.06875 -0.06111 -0.06198 -0.04768 C -0.05989 -0.03935 -0.05694 -0.03472 -0.05243 -0.02847 C -0.05052 -0.02153 -0.04427 -0.00903 -0.04427 -0.0088 C -0.04097 0.00509 -0.03403 0.01898 -0.025 0.02755 C -0.01927 0.03843 -0.01215 0.05023 -0.00712 0.06181 C 0.00156 0.08195 -0.01007 0.05949 0.00087 0.07685 C 0.00208 0.07894 0.00469 0.08588 0.00417 0.08333 C 0.00139 0.0706 -0.00312 0.05602 -0.00885 0.04468 C -0.0125 0.02917 -0.01007 0.03542 -0.01528 0.02523 C -0.01823 0.00903 -0.0243 -0.00185 -0.03298 -0.01342 C -0.0368 -0.02569 -0.04271 -0.03426 -0.04757 -0.0456 C -0.04965 -0.05023 -0.05104 -0.05671 -0.05399 -0.06065 C -0.0559 -0.06319 -0.05868 -0.06435 -0.06042 -0.06713 C -0.06476 -0.07361 -0.06771 -0.08171 -0.0717 -0.08866 C -0.06996 -0.07454 -0.06823 -0.07153 -0.06198 -0.06065 C -0.05833 -0.0456 -0.06337 -0.06319 -0.05555 -0.04768 C -0.05469 -0.04583 -0.05486 -0.04329 -0.05399 -0.04143 C -0.04982 -0.03148 -0.04531 -0.02338 -0.03941 -0.01551 C -0.03732 -0.00671 -0.03385 -0.00324 -0.02812 0.00162 C -0.02448 0.00926 -0.02083 0.01389 -0.01528 0.01898 C -0.01146 0.02616 -0.00781 0.03102 -0.00243 0.03611 C 0.00139 0.04352 0.00486 0.04838 0.01059 0.05324 C 0.01424 0.06088 0.01771 0.06551 0.02344 0.07037 C 0.03559 0.09421 0.02691 0.04722 0.01858 0.03611 C 0.01754 0.03333 0.01667 0.03033 0.01545 0.02755 C 0.01337 0.02315 0.00886 0.01458 0.00886 0.01482 C 0.00538 0.00023 0.01024 0.01551 0.00243 0.0037 C -0.00017 -0.00023 -0.00087 -0.00602 -0.00399 -0.00903 C -0.00607 -0.01111 -0.00868 -0.01273 -0.01042 -0.01551 C -0.01528 -0.02292 -0.0191 -0.0331 -0.02326 -0.04143 C -0.02795 -0.05069 -0.03403 -0.05856 -0.03941 -0.06713 C -0.04392 -0.0743 -0.04739 -0.08194 -0.05243 -0.08866 C -0.05486 -0.0787 -0.05312 -0.07662 -0.04757 -0.06921 C -0.04531 -0.05532 -0.03628 -0.03889 -0.02969 -0.02639 C -0.02621 -0.01204 -0.02066 -0.01204 -0.01371 0.00162 C -0.0092 0.01065 -0.0118 0.00625 -0.00555 0.01458 C -0.00312 0.02477 0.0132 0.0463 0.02031 0.05533 C 0.02136 0.05833 0.02188 0.06158 0.02344 0.06412 C 0.02622 0.06875 0.03316 0.07685 0.03316 0.07708 C 0.03681 0.09236 0.0316 0.07361 0.03958 0.08982 C 0.04045 0.09167 0.04184 0.09838 0.04115 0.0963 C 0.03611 0.08009 0.03281 0.05926 0.02344 0.04676 C 0.0191 0.03472 0.01181 0.02523 0.00573 0.01458 C -0.00069 0.00324 0.00538 0.00139 -0.00399 -0.00694 C -0.00503 -0.01042 -0.00538 -0.01458 -0.00712 -0.01759 C -0.00833 -0.01967 -0.01059 -0.02014 -0.01198 -0.02199 C -0.01528 -0.02639 -0.01736 -0.03217 -0.02014 -0.03704 C -0.02396 -0.05301 -0.02083 -0.04676 -0.02812 -0.05648 C -0.02986 -0.06389 -0.03281 -0.0706 -0.03455 -0.07801 C -0.03767 -0.06643 -0.03194 -0.06412 -0.02656 -0.05417 C -0.02205 -0.04583 -0.01788 -0.03704 -0.01371 -0.02847 C -0.01198 -0.025 -0.00903 -0.02315 -0.00712 -0.01991 C 0.00104 -0.00602 -0.00677 -0.01088 0.00243 -0.00694 C 0.00365 -0.00255 0.00399 0.00208 0.00573 0.00602 C 0.01077 0.01759 0.01094 0.01296 0.01858 0.02315 C 0.01997 0.025 0.02031 0.02801 0.02188 0.02963 C 0.02778 0.03634 0.03507 0.04236 0.04115 0.04908 C 0.04445 0.05255 0.04757 0.05602 0.05087 0.05972 C 0.05261 0.06158 0.05347 0.0662 0.05573 0.0662 C 0.05764 0.0662 0.05365 0.06181 0.05243 0.05972 C 0.05052 0.05671 0.04809 0.05394 0.04601 0.05116 C 0.04236 0.03611 0.04757 0.05301 0.03958 0.04028 C 0.03802 0.03773 0.03768 0.03426 0.03629 0.03171 C 0.03125 0.02222 0.02483 0.01204 0.01858 0.0037 C 0.01684 -0.00324 0.01615 -0.01018 0.01215 -0.01551 C 0.01024 -0.01805 0.00747 -0.01921 0.00573 -0.02199 C 0.00313 -0.02592 0.0007 -0.03009 -0.00069 -0.03495 C -0.00121 -0.03704 -0.00139 -0.03958 -0.00243 -0.04143 C -0.00573 -0.04792 -0.01111 -0.05509 -0.01528 -0.06065 C -0.01614 -0.06412 -0.01753 -0.07361 -0.0217 -0.07361 C -0.02344 -0.07361 -0.02274 -0.06921 -0.02326 -0.06713 C -0.02101 -0.05162 -0.01371 -0.03704 -0.00712 -0.02407 C -0.00399 -0.01111 0.00556 0.01158 0.01372 0.01898 C 0.01875 0.0287 0.02465 0.04306 0.03316 0.04676 C 0.04132 0.05764 0.04427 0.06204 0.05417 0.06829 C 0.05469 0.06551 0.05608 0.06273 0.05573 0.05972 C 0.05347 0.04097 0.0408 0.01019 0.0316 -0.00486 C 0.02865 -0.00949 0.02448 -0.0125 0.02188 -0.01759 C 0.01754 -0.02592 0.01424 -0.03426 0.00886 -0.04143 C 0.00556 -0.0544 -0.0033 -0.0662 -0.01042 -0.07569 C -0.0092 -0.05648 -0.01111 -0.05116 -0.00243 -0.03912 C 0.00243 -0.0213 -0.00538 -0.0463 0.00573 -0.02639 C 0.00747 -0.02338 0.00729 -0.01875 0.00886 -0.01551 C 0.01007 -0.01296 0.01215 -0.01134 0.01372 -0.00903 C 0.02361 0.00579 0.0283 0.01134 0.04115 0.02107 C 0.0467 0.02523 0.04965 0.03102 0.05573 0.03403 C 0.06146 0.04537 0.06632 0.05671 0.07344 0.0662 C 0.07396 0.06829 0.07674 0.07269 0.075 0.07269 C 0.07309 0.07269 0.07309 0.06806 0.07188 0.0662 C 0.06597 0.05695 0.06059 0.04838 0.05573 0.0382 C 0.04896 0.02431 0.04184 0.01019 0.03629 -0.00486 C 0.03507 -0.00833 0.03472 -0.01227 0.03316 -0.01551 C 0.03038 -0.02106 0.02622 -0.025 0.02344 -0.03055 C 0.02049 -0.04282 0.01215 -0.05625 0.00729 -0.06921 C 0.00538 -0.0743 -0.00069 -0.08241 0.00087 -0.08866 C 0.00156 -0.09167 0.00434 -0.08449 0.00573 -0.08217 C 0.01007 -0.075 0.01042 -0.06736 0.01545 -0.06065 C 0.01736 -0.0581 0.01997 -0.05671 0.02188 -0.05417 C 0.02986 -0.04352 0.03368 -0.03102 0.04288 -0.02199 C 0.05226 -0.00301 0.04653 -0.01273 0.06059 0.00602 C 0.06215 0.0081 0.06545 0.0125 0.06545 0.01273 C 0.0684 0.02477 0.06597 0.01713 0.075 0.03403 L 0.075 0.03426 C 0.07604 0.0375 0.07691 0.0412 0.0783 0.04468 C 0.07969 0.04838 0.08455 0.05903 0.08316 0.05533 C 0.08038 0.04815 0.07518 0.03403 0.07188 0.02963 C 0.0684 0.025 0.06597 0.02245 0.06372 0.01667 C 0.06077 0.00903 0.05868 0.0007 0.05573 -0.00694 C 0.05521 -0.01042 0.05556 -0.01435 0.05417 -0.01759 C 0.05313 -0.01991 0.05052 -0.01991 0.04931 -0.02199 C 0.0467 -0.02592 0.04566 -0.03125 0.04288 -0.03495 C 0.04132 -0.03704 0.03958 -0.03935 0.03802 -0.04143 C 0.03542 -0.05393 0.02778 -0.06018 0.02344 -0.07153 C 0.02483 -0.03773 0.02379 -0.02546 0.03802 -0.00046 C 0.04097 0.01158 0.04549 0.02546 0.05087 0.03611 C 0.05399 0.04884 0.0599 0.06366 0.06545 0.07477 C 0.06806 0.06412 0.0658 0.05718 0.05886 0.05116 C 0.05486 0.04213 0.05035 0.03611 0.04601 0.02755 C 0.04306 0.01505 0.0467 0.02662 0.03958 0.01458 C 0.03386 0.00463 0.03004 -0.00463 0.02344 -0.01342 C 0.01945 -0.02986 0.02535 -0.01018 0.01702 -0.02407 C 0.01597 -0.02592 0.01615 -0.02847 0.01545 -0.03055 C 0.01215 -0.04051 0.01337 -0.03796 0.00729 -0.04352 C 0.00313 -0.05231 0.00104 -0.05856 -0.00399 -0.06713 C 0.00313 -0.01967 -0.00121 -0.03796 0.00573 -0.01134 C 0.00833 0.00995 0.01771 0.0257 0.025 0.04468 C 0.02604 0.04745 0.02656 0.05116 0.0283 0.05324 C 0.02952 0.05486 0.02726 0.04884 0.02674 0.04676 C 0.02604 0.04398 0.02552 0.04097 0.025 0.0382 C 0.02274 0.02639 0.02518 0.03195 0.01858 0.02315 C 0.01458 0.0044 0.00851 -0.01713 -0.00399 -0.02847 C -0.00573 -0.03981 -0.00625 -0.04768 -0.01371 -0.05417 C -0.01423 -0.05625 -0.01458 -0.05856 -0.01528 -0.06065 C -0.01614 -0.06366 -0.01892 -0.07222 -0.0184 -0.06921 C -0.01423 -0.03889 -0.0033 -0.00787 0.01059 0.01667 C 0.01354 0.02917 0.01007 0.01736 0.01702 0.03171 C 0.01927 0.03634 0.01927 0.04259 0.02188 0.04676 C 0.02361 0.04954 0.02622 0.05116 0.0283 0.05324 C 0.03247 0.07616 0.02604 0.04792 0.03472 0.06829 C 0.03646 0.07222 0.03802 0.08125 0.03802 0.08148 C 0.03854 0.07917 0.04011 0.07685 0.03958 0.07477 C 0.03889 0.07199 0.03611 0.07083 0.03472 0.06829 C 0.03038 0.06065 0.02622 0.05255 0.02188 0.04468 C 0.01754 0.03681 0.0132 0.02894 0.00886 0.02107 C 0.00018 0.00486 -0.00451 -0.01204 -0.01528 -0.02639 C -0.01979 -0.04467 -0.0309 -0.06018 -0.04114 -0.07361 C -0.04219 -0.07639 -0.04288 -0.07963 -0.04427 -0.08217 C -0.05538 -0.10301 -0.04618 -0.06782 -0.04271 -0.06065 C -0.04114 -0.05162 -0.0368 -0.03819 -0.03298 -0.03055 C -0.02917 -0.01528 -0.0316 -0.0213 -0.02656 -0.01134 C -0.02413 -0.00139 -0.01962 0.00671 -0.01684 0.01667 C -0.01458 0.02523 -0.01319 0.03634 -0.01042 0.04468 C -0.00972 0.04699 -0.00798 0.04884 -0.00712 0.05116 C -0.0059 0.05463 -0.00503 0.05833 -0.00399 0.06181 C -0.00347 0.06389 -0.00173 0.07037 -0.00243 0.06829 C -0.00781 0.0537 -0.00208 0.06088 -0.01042 0.05324 C -0.01094 0.04977 -0.01042 0.0456 -0.01198 0.04259 C -0.01528 0.03634 -0.02153 0.0338 -0.025 0.02755 C -0.03021 0.01806 -0.03177 0.0125 -0.03941 0.00602 C -0.04236 -0.01273 -0.03941 -0.00185 -0.05243 -0.02407 C -0.07187 -0.05741 -0.05226 -0.03079 -0.06528 -0.04768 C -0.06944 -0.06505 -0.07986 -0.07477 -0.08785 -0.08866 C -0.08889 -0.08518 -0.09097 -0.08194 -0.09114 -0.07801 C -0.09149 -0.06643 -0.09028 -0.05486 -0.08941 -0.04352 C -0.08889 -0.03588 -0.07951 -0.02384 -0.07656 -0.01551 C -0.075 -0.00301 -0.07101 0.0125 -0.06528 0.02315 C -0.06389 0.0257 -0.0618 0.02708 -0.06042 0.02963 C -0.05573 0.0382 -0.05469 0.04931 -0.05069 0.05764 C -0.04635 0.06644 -0.03906 0.07315 -0.03628 0.08333 C -0.03576 0.08542 -0.03437 0.09213 -0.03455 0.08982 C -0.03732 0.06458 -0.03715 0.05417 -0.04913 0.0382 C -0.05173 0.02755 -0.0566 0.02685 -0.06198 0.01898 C -0.06562 0.01366 -0.06927 0.0081 -0.0717 0.00162 C -0.07274 -0.00116 -0.07344 -0.0044 -0.075 -0.00694 C -0.0776 -0.01111 -0.0816 -0.01366 -0.08455 -0.01759 C -0.08767 -0.02893 -0.08542 -0.02222 -0.09271 -0.03704 C -0.09427 -0.04028 -0.09444 -0.04444 -0.09583 -0.04768 C -0.09774 -0.05231 -0.10104 -0.05579 -0.10243 -0.06065 C -0.10417 -0.06643 -0.10417 -0.07315 -0.10712 -0.07801 C -0.10972 -0.08241 -0.11389 -0.08472 -0.11684 -0.08866 C -0.11562 -0.07014 -0.11337 -0.0544 -0.10555 -0.03912 C -0.10347 -0.03055 -0.10121 -0.02292 -0.09757 -0.01551 C -0.09479 -0.00162 -0.08923 0.00417 -0.08298 0.01458 C -0.08055 0.01875 -0.07899 0.02338 -0.07656 0.02755 C -0.075 0.03033 -0.07344 0.03357 -0.0717 0.03611 C -0.06857 0.04074 -0.06198 0.04908 -0.06198 0.04931 C -0.06007 0.05695 -0.05243 0.07037 -0.05243 0.0706 C -0.05104 0.07546 -0.04618 0.08704 -0.06042 0.07917 C -0.06458 0.07685 -0.07014 0.0662 -0.07014 0.06644 C -0.07222 0.05764 -0.07673 0.05255 -0.07969 0.04468 C -0.08559 0.02917 -0.09236 0.01505 -0.10069 0.00162 C -0.10364 -0.00301 -0.10642 -0.0081 -0.10885 -0.01342 C -0.11128 -0.01898 -0.11528 -0.03055 -0.11528 -0.03032 C -0.11753 -0.04329 -0.12048 -0.03958 -0.125 -0.05 C -0.12812 -0.05717 -0.12986 -0.06435 -0.13298 -0.07153 C -0.1342 -0.0743 -0.13507 -0.07731 -0.13628 -0.08009 C -0.13837 -0.08449 -0.14271 -0.09305 -0.14271 -0.09282 C -0.14045 -0.07801 -0.14028 -0.06227 -0.13628 -0.04768 C -0.13229 -0.0331 -0.12083 -0.02106 -0.11371 -0.00903 C -0.11076 0.00185 -0.10521 0.00949 -0.10069 0.01898 C -0.09618 0.02894 -0.09271 0.03958 -0.08785 0.04908 C -0.0842 0.07384 -0.08906 0.04838 -0.08298 0.0662 C -0.0816 0.07037 -0.08073 0.07477 -0.07969 0.07917 C -0.07917 0.08125 -0.07708 0.0875 -0.07812 0.08565 C -0.08455 0.07292 -0.08316 0.07037 -0.09271 0.06181 C -0.09479 0.05764 -0.09653 0.05301 -0.09913 0.04908 C -0.10035 0.04722 -0.10295 0.04676 -0.10399 0.04468 C -0.10677 0.03935 -0.10833 0.03333 -0.11042 0.02755 C -0.11163 0.02431 -0.11493 0.02361 -0.11684 0.02107 C -0.12222 0.01389 -0.12517 0.00347 -0.12969 -0.00486 C -0.13316 -0.01759 -0.13889 -0.0294 -0.14583 -0.03912 C -0.14809 -0.04815 -0.15052 -0.0588 -0.15399 -0.06713 C -0.16614 -0.09699 -0.15573 -0.06528 -0.16371 -0.09074 C -0.16562 -0.07824 -0.16476 -0.07616 -0.16042 -0.06505 C -0.1592 -0.05856 -0.15885 -0.05185 -0.15712 -0.0456 C -0.15538 -0.03912 -0.15243 -0.0331 -0.15069 -0.02639 C -0.14739 -0.01366 -0.15087 -0.02639 -0.14757 -0.00694 C -0.14601 0.00185 -0.14184 0.01065 -0.13941 0.01898 C -0.13732 0.03287 -0.13177 0.03889 -0.12812 0.05116 C -0.12691 0.05533 -0.12656 0.06019 -0.125 0.06412 C -0.12396 0.0669 -0.12292 0.06991 -0.1217 0.07269 C -0.11962 0.07708 -0.11371 0.09051 -0.11528 0.08565 C -0.11979 0.07153 -0.12344 0.06158 -0.12969 0.04908 C -0.13264 0.03542 -0.13663 0.01991 -0.14271 0.0081 C -0.14444 -0.00162 -0.14826 -0.00717 -0.15243 -0.01551 C -0.15677 -0.0331 -0.16649 -0.04954 -0.1717 -0.06713 C -0.17708 -0.08565 -0.17413 -0.08912 -0.18455 -0.0993 C -0.18559 -0.10139 -0.18594 -0.10579 -0.18785 -0.10579 C -0.18958 -0.10579 -0.18663 -0.10162 -0.18628 -0.0993 C -0.18559 -0.09514 -0.18524 -0.09074 -0.18455 -0.08657 C -0.18264 -0.07569 -0.18038 -0.06481 -0.17812 -0.05417 C -0.17621 -0.04467 -0.17309 -0.03588 -0.1717 -0.02639 C -0.16753 0.00116 -0.16441 0.02894 -0.15712 0.05533 C -0.1566 0.05972 -0.1533 0.06528 -0.15555 0.06829 C -0.15642 0.06945 -0.16632 0.05625 -0.16684 0.05533 C -0.17465 0.04144 -0.17535 0.02408 -0.18298 0.01019 C -0.1908 -0.02222 -0.21232 -0.0463 -0.2184 -0.08009 C -0.22396 -0.06921 -0.22014 -0.06643 -0.21528 -0.05648 C -0.2125 -0.04375 -0.21007 -0.0294 -0.20555 -0.01759 C -0.20173 -0.00741 -0.19844 0.00162 -0.19583 0.0125 C -0.19167 0.02986 -0.18785 0.05324 -0.17812 0.0662 C -0.17569 0.07639 -0.17048 0.08472 -0.16684 0.09421 C -0.17083 0.05533 -0.17517 0.0375 -0.18785 0.0037 C -0.19219 -0.02014 -0.19809 -0.04167 -0.20712 -0.06296 C -0.20903 -0.06736 -0.2125 -0.07801 -0.21371 -0.07801 C -0.21545 -0.07801 -0.21302 -0.07338 -0.21198 -0.07153 C -0.21076 -0.06898 -0.20851 -0.06759 -0.20712 -0.06505 C -0.20469 -0.06042 -0.2026 -0.05509 -0.20069 -0.05 C -0.19566 -0.03634 -0.18455 -0.01319 -0.175 -0.00486 C -0.17153 0.0044 -0.1684 0.0088 -0.16198 0.01458 C -0.15469 0.03403 -0.15955 0.02824 -0.15069 0.03611 C -0.14601 0.04884 -0.14219 0.06088 -0.13628 0.07269 C -0.13472 0.0757 -0.13055 0.1 -0.13142 0.0963 C -0.13559 0.07894 -0.13246 0.08681 -0.14114 0.07269 C -0.14514 0.05579 -0.1493 0.03542 -0.15712 0.02107 C -0.16007 0.00718 -0.16354 -0.00903 -0.1684 -0.02199 C -0.17205 -0.03194 -0.17743 -0.04051 -0.18142 -0.05 C -0.18715 -0.06389 -0.18246 -0.06551 -0.19271 -0.07569 C -0.19757 -0.06227 -0.19601 -0.06157 -0.18941 -0.05 C -0.1875 -0.03657 -0.18472 -0.03287 -0.17812 -0.02199 C -0.17448 -0.00694 -0.17951 -0.02546 -0.1717 -0.00694 C -0.17031 -0.0037 -0.16979 0.00023 -0.1684 0.0037 C -0.1651 0.01204 -0.16024 0.01921 -0.15712 0.02755 C -0.15278 0.03935 -0.14982 0.05023 -0.14271 0.05972 C -0.13993 0.0713 -0.13854 0.07986 -0.13298 0.08982 C -0.12899 0.10579 -0.12812 0.10695 -0.13298 0.09421 C -0.13403 0.08195 -0.13472 0.06968 -0.13628 0.05764 C -0.13802 0.04468 -0.13941 0.04653 -0.14271 0.03611 C -0.14809 0.01898 -0.15173 0.00139 -0.15712 -0.01551 C -0.16094 -0.02708 -0.16667 -0.03935 -0.1717 -0.05 C -0.17378 -0.0544 -0.17587 -0.05856 -0.17812 -0.06296 C -0.17917 -0.06505 -0.18142 -0.06921 -0.18142 -0.06898 C -0.18142 -0.06921 -0.17292 -0.05717 -0.17014 -0.05 C -0.1658 -0.03866 -0.16857 -0.04375 -0.16198 -0.03495 C -0.15729 -0.01852 -0.13889 0.01019 -0.12812 0.02107 C -0.12153 0.03889 -0.12899 0.02222 -0.12014 0.03403 C -0.11267 0.04398 -0.10503 0.05671 -0.09913 0.06829 C -0.10503 0.03681 -0.11545 0.0088 -0.12656 -0.01991 C -0.12882 -0.03217 -0.13351 -0.04213 -0.13941 -0.05208 C -0.14219 -0.06273 -0.14531 -0.07014 -0.14913 -0.08009 C -0.14514 -0.05856 -0.13073 -0.0419 -0.1217 -0.02407 C -0.10989 -0.00069 -0.12309 -0.01967 -0.11198 -0.00486 C -0.10312 0.01945 -0.11649 -0.01551 -0.10243 0.01458 C -0.09375 0.03333 -0.08941 0.05556 -0.075 0.06829 C -0.07396 0.07107 -0.07292 0.07408 -0.0717 0.07685 C -0.07066 0.07917 -0.0684 0.08588 -0.0684 0.08333 C -0.0684 0.07593 -0.07378 0.06574 -0.07656 0.05972 C -0.08003 0.03565 -0.07656 0.04421 -0.08298 0.03171 C -0.08455 0.02523 -0.08628 0.01898 -0.08785 0.0125 C -0.08871 0.00903 -0.08819 0.00509 -0.08941 0.00162 C -0.09167 -0.00532 -0.10191 -0.02778 -0.10555 -0.03264 C -0.11094 -0.05393 -0.11927 -0.07454 -0.13142 -0.09074 C -0.12795 -0.06944 -0.11667 -0.05625 -0.10399 -0.04352 C -0.0993 -0.03102 -0.09375 -0.02037 -0.08785 -0.00903 C -0.08611 -0.00579 -0.08333 -0.0037 -0.08142 -0.00046 C -0.08003 0.00208 -0.07951 0.00556 -0.07812 0.0081 C -0.07257 0.01829 -0.06371 0.02593 -0.06042 0.0382 C -0.06024 0.03912 -0.06198 0.03611 -0.06198 0.03634 C -0.06476 0.0257 -0.06406 0.02269 -0.07014 0.01458 C -0.07587 -0.00532 -0.07187 0.00185 -0.07969 -0.00903 C -0.08021 -0.01111 -0.08055 -0.01366 -0.08142 -0.01551 C -0.08333 -0.01944 -0.08628 -0.02222 -0.08785 -0.02639 C -0.09427 -0.04352 -0.08403 -0.03217 -0.09427 -0.04143 C -0.09896 -0.05995 -0.10052 -0.06736 -0.10885 -0.08217 C -0.11441 -0.05903 -0.10382 -0.05625 -0.09427 -0.04352 C -0.08559 -0.03194 -0.09774 -0.0419 -0.08628 -0.03055 C -0.08368 -0.02801 -0.08073 -0.02662 -0.07812 -0.02407 C -0.06024 -0.00625 -0.0842 -0.02801 -0.07014 -0.01134 C -0.06667 -0.00717 -0.06232 -0.0044 -0.05885 -0.00046 C -0.02691 0.03634 -0.05816 0.00417 -0.03941 0.02315 C -0.02882 0.04514 -0.04444 0.01458 -0.03142 0.03403 C -0.0283 0.03866 -0.02656 0.04468 -0.02326 0.04908 C -0.02014 0.05324 -0.01684 0.05764 -0.01371 0.06181 C -0.01215 0.06389 -0.01042 0.0662 -0.00885 0.06829 C -0.00729 0.07037 -0.00399 0.07477 -0.00399 0.075 C -0.00607 0.06412 -0.00625 0.05232 -0.01042 0.04259 C -0.01875 0.02292 -0.01163 0.04398 -0.02014 0.02755 C -0.03333 0.00232 -0.02048 0.0206 -0.03142 0.00602 C -0.03246 0.00232 -0.03281 -0.00162 -0.03455 -0.00486 C -0.03715 -0.00972 -0.04427 -0.01759 -0.04427 -0.01736 C -0.04722 -0.02986 -0.04462 -0.02245 -0.05555 -0.03704 L -0.05555 -0.0368 C -0.05903 -0.04583 -0.06076 -0.05092 -0.06684 -0.05648 C -0.07795 -0.07847 -0.06111 -0.0463 -0.075 -0.06921 C -0.07795 -0.07407 -0.08298 -0.08426 -0.08298 -0.08403 C -0.08194 -0.07917 -0.08177 -0.07361 -0.07969 -0.06921 C -0.07569 -0.06065 -0.06701 -0.05162 -0.06042 -0.0456 C -0.05243 -0.02986 -0.06354 -0.04977 -0.04913 -0.03264 C -0.03923 -0.02083 -0.04653 -0.0243 -0.03785 -0.01551 C -0.03264 -0.01018 -0.02639 -0.00671 -0.0217 -0.00046 C -0.01371 0.01019 -0.00555 0.02107 0.00243 0.03171 C 0.00399 0.0338 0.01024 0.04861 0.01059 0.04908 C 0.01268 0.05278 0.02188 0.06227 0.02344 0.06412 C 0.02708 0.07338 0.0309 0.07593 0.03629 0.08333 C 0.03681 0.08542 0.03629 0.08982 0.03802 0.08982 C 0.03976 0.08982 0.03976 0.08565 0.03958 0.08333 C 0.03906 0.07477 0.0375 0.0662 0.03629 0.05764 C 0.03455 0.04583 0.0283 0.02963 0.02188 0.02107 C 0.01649 0.00347 0.00781 -0.01134 -0.00069 -0.02639 C -0.00364 -0.03148 -0.00417 -0.03842 -0.00712 -0.04352 C -0.00989 -0.04838 -0.01684 -0.05648 -0.01684 -0.05625 C -0.01927 -0.0662 -0.02465 -0.07292 -0.02812 -0.08217 C -0.0276 -0.07708 -0.02795 -0.07176 -0.02656 -0.06713 C -0.02569 -0.06435 -0.02292 -0.06319 -0.0217 -0.06065 C -0.02083 -0.0588 -0.02118 -0.05602 -0.02014 -0.05417 C -0.01684 -0.04861 -0.01267 -0.04421 -0.00885 -0.03912 C 0.01893 -0.00208 -0.00642 -0.02778 0.01059 -0.01134 C 0.01163 -0.00926 0.01233 -0.00648 0.01372 -0.00486 C 0.01667 -0.00139 0.02344 0.0037 0.02344 0.00394 C 0.02726 0.01111 0.02986 0.01574 0.03629 0.01898 C 0.0434 0.02824 0.0474 0.03796 0.05729 0.04259 C 0.06476 0.05255 0.0724 0.06065 0.07986 0.07037 C 0.07934 0.0669 0.07969 0.06296 0.0783 0.05972 C 0.07726 0.05741 0.07448 0.05764 0.07344 0.05533 C 0.07205 0.05208 0.07309 0.04792 0.07188 0.04468 C 0.07083 0.0419 0.0684 0.04074 0.06702 0.0382 C 0.06285 0.03033 0.06181 0.02245 0.05729 0.01458 C 0.05504 0.00556 0.05261 -0.00023 0.04757 -0.00694 C 0.04427 -0.02083 0.04861 -0.00579 0.04115 -0.01991 C 0.03056 -0.03981 0.04583 -0.01805 0.03316 -0.03495 C 0.02969 -0.04907 0.0342 -0.0338 0.02344 -0.05417 C 0.01771 -0.06505 0.01406 -0.07893 0.00573 -0.08657 C 0.00643 -0.0794 0.00556 -0.07083 0.00886 -0.06505 C 0.02309 -0.04028 0.01337 -0.06111 0.025 -0.0456 C 0.02639 -0.04375 0.02691 -0.04097 0.0283 -0.03912 C 0.0375 -0.02801 0.04792 -0.01759 0.05729 -0.00694 C 0.06111 -0.00255 0.06649 -0.00069 0.07031 0.0037 C 0.07552 0.00972 0.08056 0.01597 0.08472 0.02315 C 0.08629 0.02593 0.08768 0.02917 0.08958 0.03171 C 0.09653 0.04097 0.10365 0.05046 0.11059 0.05972 C 0.10816 0.0507 0.1059 0.04491 0.10087 0.0382 C 0.09792 0.02616 0.10156 0.03658 0.09288 0.02523 C 0.0849 0.01482 0.0842 0.00926 0.075 -0.00046 C 0.06997 -0.0213 0.05417 -0.04259 0.04445 -0.06065 C 0.04323 -0.06273 0.03976 -0.07569 0.03629 -0.07569 C 0.03438 -0.07569 0.03837 -0.0713 0.03958 -0.06921 C 0.04323 -0.06366 0.04844 -0.05903 0.05243 -0.05417 C 0.05955 -0.04537 0.06771 -0.03449 0.07344 -0.02407 C 0.07483 -0.02153 0.07518 -0.01805 0.07674 -0.01551 C 0.07847 -0.01273 0.08125 -0.01157 0.08316 -0.00903 C 0.09462 0.00625 0.08195 -0.00579 0.09288 0.0037 C 0.09809 0.01435 0.10486 0.02361 0.11059 0.03403 C 0.1132 0.03889 0.12031 0.04676 0.12031 0.04699 C 0.11736 0.03542 0.11771 0.02199 0.11215 0.0125 C 0.10729 0.00417 0.10313 -0.00393 0.09757 -0.01134 C 0.09549 -0.02245 0.09184 -0.03495 0.08472 -0.04143 C 0.08212 -0.04722 0.07952 -0.05301 0.07674 -0.05856 C 0.0757 -0.06088 0.07344 -0.06505 0.07344 -0.06481 C 0.07691 -0.05092 0.0809 -0.03704 0.08629 -0.02407 C 0.0882 -0.01944 0.09288 -0.01134 0.09288 -0.01111 C 0.09497 -0.00278 0.09705 0.00509 0.10087 0.0125 C 0.10452 0.02732 0.10868 0.04259 0.11545 0.05533 C 0.1184 0.06736 0.12361 0.07778 0.12674 0.08982 C 0.12726 0.08773 0.12865 0.08542 0.1283 0.08333 C 0.12761 0.0794 0.12483 0.07639 0.12344 0.07269 C 0.12222 0.06921 0.12188 0.06505 0.12031 0.06181 C 0.11702 0.05486 0.10886 0.04259 0.10886 0.04283 C 0.10521 0.02708 0.11042 0.04583 0.10243 0.02963 C 0.10156 0.02778 0.10174 0.025 0.10087 0.02315 C 0.09774 0.01644 0.09219 0.00926 0.08802 0.0037 C 0.08542 -0.00486 0.07604 -0.02546 0.07031 -0.03055 C 0.06615 -0.04143 0.06129 -0.05092 0.05573 -0.06065 C 0.05139 -0.04236 0.05833 -0.01412 0.06858 -0.00046 C 0.0691 0.00162 0.06962 0.00394 0.07031 0.00602 C 0.07118 0.00833 0.07274 0.01019 0.07344 0.0125 C 0.07743 0.02523 0.07726 0.03982 0.08316 0.05116 C 0.0882 0.07199 0.08004 0.04283 0.08958 0.06181 C 0.0908 0.06435 0.09028 0.06759 0.09115 0.07037 C 0.09184 0.07269 0.0934 0.07477 0.09445 0.07685 C 0.08715 0.03843 0.08021 0.02431 0.06545 -0.00903 C 0.06302 -0.01458 0.06129 -0.02083 0.05886 -0.02639 C 0.05643 -0.03171 0.05087 -0.04143 0.05087 -0.0412 C 0.04757 -0.0544 0.03924 -0.06296 0.03316 -0.07361 C 0.02865 -0.04838 0.03264 -0.02708 0.04288 -0.00694 C 0.0467 0.00926 0.0507 0.02477 0.05573 0.04028 C 0.05729 0.04537 0.05903 0.05023 0.06059 0.05533 C 0.06181 0.05949 0.0658 0.07176 0.06372 0.06829 C 0.04653 0.03958 0.03403 0.00556 0.01545 -0.02199 C 0.00781 -0.0331 -0.00087 -0.04352 -0.00885 -0.05417 C -0.01042 -0.05625 -0.01215 -0.05856 -0.01371 -0.06065 C -0.01528 -0.06273 -0.0184 -0.06713 -0.0184 -0.0669 C -0.025 -0.04236 -0.01632 -0.0213 -0.00399 -0.00486 C -0.00191 0.00417 0.00139 0.00741 0.00573 0.01458 C 0.01077 0.02292 0.00816 0.02546 0.01545 0.03171 C 0.01823 0.03773 0.02136 0.04583 0.025 0.05116 C 0.02813 0.05579 0.03472 0.06412 0.03472 0.06435 C 0.03524 0.06759 0.03507 0.07153 0.03629 0.07477 C 0.03785 0.0794 0.04288 0.08773 0.04288 0.08796 C 0.04028 0.075 0.03386 0.06829 0.02674 0.05972 C 0.02274 0.05486 0.01545 0.04468 0.01545 0.04491 C 0.01129 0.0294 0.01736 0.04815 0.00729 0.03171 C 0.00625 0.02986 0.0066 0.02732 0.00573 0.02523 C 0.00052 0.01296 -0.00625 0.00093 -0.01371 -0.00903 C -0.01684 -0.01991 -0.02118 -0.02685 -0.025 -0.03704 C -0.02569 -0.03912 -0.02552 -0.04167 -0.02656 -0.04352 C -0.02882 -0.04745 -0.03229 -0.05 -0.03455 -0.05417 C -0.03663 -0.0581 -0.03715 -0.06319 -0.03941 -0.06713 C -0.04357 -0.0743 -0.05208 -0.08611 -0.05712 -0.09305 C -0.0559 -0.07801 -0.05538 -0.06643 -0.04913 -0.05417 C -0.0441 -0.0331 -0.03038 -0.01805 -0.02326 0.00162 C -0.01996 0.01042 -0.01875 0.01597 -0.01371 0.02315 C -0.00989 0.03727 -0.00382 0.05347 0.00417 0.06412 C 0.00833 0.08056 -0.00087 0.06088 -0.00243 0.05764 C -0.00712 0.04745 -0.01094 0.03889 -0.0184 0.03171 C -0.0217 0.02523 -0.02482 0.01898 -0.02812 0.0125 C -0.02899 0.01065 -0.02864 0.00787 -0.02969 0.00602 C -0.03194 0.00185 -0.03542 -0.00092 -0.03785 -0.00486 C -0.05451 -0.03333 -0.02795 0.00486 -0.04583 -0.01991 C -0.04757 -0.02847 -0.04878 -0.03426 -0.05243 -0.04143 C -0.05625 -0.05694 -0.05069 -0.03842 -0.05885 -0.05208 C -0.06493 -0.06204 -0.0684 -0.07731 -0.07656 -0.08426 C -0.07361 -0.06366 -0.06163 -0.04329 -0.05243 -0.02639 C -0.04982 -0.01667 -0.04566 -0.0088 -0.04114 -0.00046 C -0.03889 0.01042 -0.03576 0.01736 -0.02969 0.02523 C -0.02639 0.03889 -0.02153 0.05139 -0.01684 0.06412 C -0.01597 0.06644 -0.01458 0.06806 -0.01371 0.07037 C -0.01302 0.07245 -0.01024 0.07685 -0.01198 0.07685 C -0.01423 0.07685 -0.01545 0.07292 -0.01684 0.07037 C -0.02187 0.06134 -0.02535 0.05278 -0.03142 0.04468 C -0.03489 0.03009 -0.04531 0.01991 -0.05243 0.0081 C -0.05642 0.00139 -0.06528 -0.01134 -0.06528 -0.01111 C -0.0691 -0.02662 -0.06562 -0.02153 -0.07326 -0.02847 C -0.08055 -0.04259 -0.08576 -0.05856 -0.09427 -0.07153 C -0.09635 -0.07454 -0.09878 -0.07685 -0.10069 -0.08009 C -0.10312 -0.08426 -0.10712 -0.09305 -0.10712 -0.09282 C -0.11128 -0.06713 -0.10278 -0.06042 -0.09583 -0.03912 C -0.08993 -0.0213 -0.08559 -0.00694 -0.07656 0.0081 C -0.07257 0.03542 -0.07864 0.00741 -0.07014 0.02315 C -0.06614 0.03056 -0.0625 0.05208 -0.05885 0.06181 C -0.0493 0.08727 -0.06232 0.04607 -0.05243 0.07685 C -0.05173 0.07894 -0.05017 0.08565 -0.05069 0.08333 C -0.05607 0.05764 -0.05729 0.0625 -0.06684 0.04259 C -0.07205 0.03171 -0.07569 0.0206 -0.08142 0.01019 C -0.08194 0.00509 -0.08142 -0.00023 -0.08298 -0.00486 C -0.08524 -0.01134 -0.08941 -0.0162 -0.09271 -0.02199 C -0.09392 -0.02407 -0.09496 -0.02616 -0.09583 -0.02847 C -0.09653 -0.03055 -0.09653 -0.0331 -0.09757 -0.03495 C -0.09878 -0.0375 -0.10104 -0.03912 -0.10243 -0.04143 C -0.10364 -0.04329 -0.10451 -0.0456 -0.10555 -0.04768 C -0.10868 -0.06227 -0.11232 -0.07176 -0.12014 -0.08217 C -0.12066 -0.08426 -0.11996 -0.08819 -0.1217 -0.08866 C -0.12413 -0.08935 -0.1276 -0.0875 -0.12812 -0.08426 C -0.13021 -0.07037 -0.12517 -0.03542 -0.1184 -0.02199 C -0.11441 -0.00231 -0.10868 0.00417 -0.10243 0.02107 C -0.09982 0.02824 -0.09878 0.03542 -0.09583 0.04259 C -0.09375 0.04769 -0.09167 0.05278 -0.08941 0.05764 C -0.0875 0.06204 -0.07934 0.07199 -0.08298 0.07037 C -0.08455 0.06968 -0.08628 0.06898 -0.08785 0.06829 C -0.09757 0.05533 -0.10173 0.03935 -0.11042 0.02523 C -0.11285 0.0213 -0.11597 0.01852 -0.1184 0.01458 C -0.12795 -0.00139 -0.13524 -0.02037 -0.14427 -0.03704 C -0.14896 -0.0456 -0.15434 -0.0493 -0.15885 -0.05856 C -0.16441 -0.06967 -0.15937 -0.06435 -0.16528 -0.07361 C -0.16667 -0.07592 -0.16875 -0.07778 -0.17014 -0.08009 C -0.17257 -0.08426 -0.17656 -0.09305 -0.17656 -0.09282 C -0.17639 -0.09074 -0.17517 -0.06829 -0.17326 -0.06296 C -0.17118 -0.05671 -0.16753 -0.05162 -0.16528 -0.0456 C -0.16232 -0.02569 -0.16528 -0.03704 -0.15069 -0.01134 C -0.14861 -0.00764 -0.14427 -0.00046 -0.14427 -0.00023 C -0.14375 0.00162 -0.14375 0.00417 -0.14271 0.00602 C -0.13993 0.01088 -0.13298 0.01898 -0.13298 0.01921 C -0.12969 0.03218 -0.13403 0.01806 -0.12656 0.03171 C -0.12292 0.03843 -0.12187 0.0463 -0.1184 0.05324 C -0.11476 0.06806 -0.11944 0.05116 -0.11371 0.0662 C -0.11094 0.07361 -0.11076 0.08056 -0.10712 0.08773 C -0.10451 0.09884 -0.1026 0.11065 -0.10069 0.12199 C -0.10625 0.12477 -0.10607 0.12639 -0.11198 0.11991 C -0.11614 0.11551 -0.12326 0.10486 -0.12326 0.10509 C -0.12604 0.09491 -0.13142 0.08912 -0.13785 0.08333 C -0.14653 0.06412 -0.16059 0.05023 -0.17014 0.03171 C -0.18212 0.00857 -0.19062 -0.01713 -0.20555 -0.03704 C -0.20989 -0.05509 -0.22153 -0.06713 -0.22969 -0.08217 C -0.22673 -0.07014 -0.22517 -0.05833 -0.22014 -0.04768 C -0.21684 -0.03171 -0.20833 -0.01921 -0.20243 -0.00486 C -0.19792 0.00602 -0.19392 0.01574 -0.19114 0.02755 C -0.18976 0.03333 -0.18559 0.0375 -0.18298 0.04259 C -0.17673 0.05486 -0.175 0.06852 -0.16528 0.07685 C -0.16423 0.07894 -0.16285 0.08102 -0.16198 0.08333 C -0.16128 0.08542 -0.16128 0.08773 -0.16042 0.08982 C -0.15903 0.09283 -0.15555 0.09491 -0.15555 0.09838 C -0.15555 0.10139 -0.15851 0.09375 -0.16042 0.0919 C -0.16285 0.08935 -0.1658 0.08773 -0.1684 0.08565 C -0.1743 0.07408 -0.17031 0.08102 -0.18142 0.0662 C -0.18785 0.05764 -0.19114 0.04676 -0.19757 0.0382 C -0.20573 0.01597 -0.21857 -0.00255 -0.225 -0.02639 C -0.23298 -0.00995 -0.22135 -0.00417 -0.21371 0.00602 C -0.21007 0.01991 -0.19496 0.03588 -0.18455 0.04028 C -0.18142 0.04445 -0.16562 0.05903 -0.16371 0.05972 C -0.15642 0.06204 -0.15052 0.06505 -0.14427 0.07037 C -0.12882 0.05718 -0.13715 0.06713 -0.14427 0.01458 C -0.14462 0.01204 -0.15208 -0.00393 -0.15243 -0.00486 C -0.16024 -0.02708 -0.16632 -0.04977 -0.18142 -0.06505 C -0.18246 -0.06944 -0.18281 -0.07407 -0.18455 -0.07801 C -0.18559 -0.08055 -0.18889 -0.08727 -0.18941 -0.08426 C -0.19167 -0.07268 -0.18559 -0.06921 -0.18142 -0.06296 C -0.17031 -0.04676 -0.16076 -0.02893 -0.14913 -0.01342 C -0.14271 0.00625 -0.13125 0.02269 -0.1184 0.03611 C -0.1158 0.04699 -0.10035 0.06806 -0.09114 0.07269 C -0.08542 0.08033 -0.08472 0.08472 -0.07656 0.08125 C -0.08107 0.05695 -0.08455 0.03403 -0.09427 0.0125 C -0.09705 -0.00278 -0.10226 -0.01551 -0.10885 -0.02847 C -0.11128 -0.04167 -0.11493 -0.05139 -0.12014 -0.06296 C -0.12309 -0.0831 -0.11857 -0.06551 -0.12812 -0.08009 C -0.12969 -0.08264 -0.13021 -0.08588 -0.13142 -0.08866 C -0.13351 -0.09305 -0.14045 -0.10555 -0.13785 -0.10162 C -0.13732 -0.10092 -0.13663 -0.10023 -0.13628 -0.0993 C -0.13472 -0.09583 -0.13333 -0.0919 -0.13142 -0.08866 C -0.12847 -0.08403 -0.1243 -0.08079 -0.1217 -0.07569 C -0.11927 -0.07083 -0.11771 -0.06528 -0.11528 -0.06065 C -0.1059 -0.04305 -0.11493 -0.06366 -0.10555 -0.05 C -0.0967 -0.03704 -0.08837 -0.02222 -0.07969 -0.00903 C -0.07239 0.00208 -0.06493 0.01273 -0.05712 0.02315 C -0.05555 0.02523 -0.05243 0.02963 -0.05243 0.02986 C -0.04792 0.04653 -0.05451 0.0257 -0.04583 0.04028 C -0.04479 0.04213 -0.04531 0.04491 -0.04427 0.04676 C -0.04201 0.05093 -0.03871 0.0537 -0.03628 0.05764 C -0.03507 0.05972 -0.03403 0.06204 -0.03298 0.06412 C -0.03003 0.04329 -0.03941 0.02685 -0.04757 0.01019 C -0.04948 -0.00231 -0.05347 -0.01157 -0.05885 -0.02199 C -0.06215 -0.04005 -0.05764 -0.02176 -0.06528 -0.03704 C -0.07066 -0.04768 -0.07482 -0.06018 -0.07969 -0.07153 C -0.08455 -0.08287 -0.08229 -0.07315 -0.08628 -0.08866 C -0.08698 -0.09143 -0.08976 -0.09884 -0.08785 -0.09722 C -0.08003 -0.09097 -0.07482 -0.08032 -0.0684 -0.07153 C -0.05503 -0.05347 -0.04167 -0.03565 -0.02812 -0.01759 C -0.01927 -0.00579 -0.01146 0.00926 0.00087 0.01458 C 0.01024 0.03287 -0.00191 0.01181 0.00886 0.02315 C 0.0125 0.02685 0.01528 0.03171 0.01858 0.03611 C 0.025 0.04468 0.03021 0.05509 0.03802 0.06181 C 0.03299 0.04468 0.02899 0.03033 0.02031 0.01667 C 0.01754 0.0125 0.01337 0.01019 0.01059 0.00602 C 0.00886 0.00324 0.00747 -1.11111E-6 0.00573 -0.00255 C 0.00261 -0.00717 -0.00399 -0.01551 -0.00399 -0.01528 C -0.0066 -0.02639 -0.01285 -0.03333 -0.01684 -0.04352 C -0.0184 -0.04745 -0.02101 -0.05509 -0.02326 -0.05856 C -0.03594 -0.07847 -0.02482 -0.05764 -0.03298 -0.07361 C -0.03316 -0.07454 -0.03611 -0.09005 -0.03941 -0.08657 C -0.04253 -0.08333 -0.04167 -0.07662 -0.04271 -0.07153 C -0.03663 -0.05579 -0.02812 -0.03889 -0.0184 -0.02639 C -0.01736 -0.02268 -0.01701 -0.01875 -0.01528 -0.01551 C -0.01302 -0.01134 -0.00972 -0.00856 -0.00712 -0.00486 C -0.00121 0.00394 0.00313 0.01435 0.01059 0.02107 C 0.0132 0.03519 0.02257 0.04537 0.0316 0.05324 C 0.03212 0.05533 0.03247 0.05764 0.03316 0.05972 C 0.03403 0.06204 0.03646 0.06875 0.03629 0.0662 C 0.03386 0.03241 0.02448 0.0257 0.01372 -0.00046 C 0.00833 -0.01342 0.00486 -0.0287 -0.00069 -0.04143 C -0.00434 -0.04977 -0.00868 -0.05625 -0.01198 -0.06505 C -0.01094 -0.05787 -0.01111 -0.05023 -0.00885 -0.04352 C -0.00677 -0.0375 -0.00226 -0.03356 0.00087 -0.02847 C 0.00365 -0.02361 0.0059 -0.01805 0.00886 -0.01342 C 0.01285 -0.00741 0.01684 -0.00092 0.02188 0.0037 C 0.02344 0.00509 0.02535 0.00625 0.02674 0.0081 C 0.03021 0.01343 0.0382 0.02986 0.04288 0.03611 C 0.04983 0.04537 0.05677 0.05347 0.06215 0.06412 C 0.06493 0.04167 0.06059 0.02315 0.05243 0.0037 C 0.04983 -0.01018 0.04445 -0.0213 0.03802 -0.03264 C 0.03403 -0.04722 0.0349 -0.04259 0.02674 -0.05648 C 0.02257 -0.06366 0.01962 -0.07268 0.01545 -0.08009 C 0.01493 -0.08217 0.01372 -0.08889 0.01372 -0.08657 C 0.01372 -0.07292 0.02344 -0.0625 0.0283 -0.05208 C 0.03715 -0.03356 0.02917 -0.04491 0.03802 -0.02847 C 0.04983 -0.00694 0.06424 0.01296 0.0783 0.03171 C 0.08611 0.0419 0.09236 0.05556 0.10087 0.06412 C 0.10573 0.07662 0.1099 0.07477 0.11545 0.08565 C 0.11441 0.0713 0.11424 0.05671 0.11215 0.04259 C 0.10729 0.00764 0.10816 0.02685 0.10087 0.00602 C 0.09358 -0.01505 0.09705 -0.01018 0.09115 -0.02407 C 0.08698 -0.0338 0.08143 -0.04282 0.07674 -0.05208 C 0.0757 -0.05417 0.07431 -0.05625 0.07344 -0.05856 C 0.0724 -0.06134 0.06823 -0.06852 0.07031 -0.06713 C 0.07639 -0.06296 0.0809 -0.05555 0.08629 -0.05 C 0.09583 -0.04005 0.10573 -0.03125 0.11545 -0.02199 C 0.12691 -0.01111 0.13681 0.00394 0.14931 0.0125 C 0.15087 0.01528 0.15208 0.01875 0.15417 0.02107 C 0.16649 0.03495 0.1559 0.01551 0.16372 0.03171 C 0.16042 0.04329 0.16354 0.04259 0.15886 0.04259 " pathEditMode="relative" rAng="0" ptsTypes="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A">
                                      <p:cBhvr>
                                        <p:cTn id="65" dur="5000" fill="hold"/>
                                        <p:tgtEl>
                                          <p:spTgt spid="27"/>
                                        </p:tgtEl>
                                        <p:attrNameLst>
                                          <p:attrName>ppt_x</p:attrName>
                                          <p:attrName>ppt_y</p:attrName>
                                        </p:attrNameLst>
                                      </p:cBhvr>
                                      <p:rCtr x="166" y="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 5"/>
          <p:cNvGrpSpPr/>
          <p:nvPr/>
        </p:nvGrpSpPr>
        <p:grpSpPr>
          <a:xfrm>
            <a:off x="0" y="332656"/>
            <a:ext cx="9144000" cy="6085380"/>
            <a:chOff x="0" y="404664"/>
            <a:chExt cx="9144000" cy="6085380"/>
          </a:xfrm>
        </p:grpSpPr>
        <p:pic>
          <p:nvPicPr>
            <p:cNvPr id="5" name="Obraz 4" descr="DSC06000.JPG"/>
            <p:cNvPicPr>
              <a:picLocks noChangeAspect="1"/>
            </p:cNvPicPr>
            <p:nvPr/>
          </p:nvPicPr>
          <p:blipFill>
            <a:blip r:embed="rId2" cstate="print"/>
            <a:stretch>
              <a:fillRect/>
            </a:stretch>
          </p:blipFill>
          <p:spPr>
            <a:xfrm>
              <a:off x="0" y="404664"/>
              <a:ext cx="9144000" cy="6085380"/>
            </a:xfrm>
            <a:prstGeom prst="rect">
              <a:avLst/>
            </a:prstGeom>
            <a:effectLst>
              <a:softEdge rad="317500"/>
            </a:effectLst>
          </p:spPr>
        </p:pic>
        <p:sp>
          <p:nvSpPr>
            <p:cNvPr id="4" name="Prostokąt zaokrąglony 3"/>
            <p:cNvSpPr/>
            <p:nvPr/>
          </p:nvSpPr>
          <p:spPr>
            <a:xfrm>
              <a:off x="6012160" y="2420888"/>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Piotr</a:t>
              </a:r>
            </a:p>
          </p:txBody>
        </p:sp>
      </p:grpSp>
      <p:pic>
        <p:nvPicPr>
          <p:cNvPr id="8" name="Obraz 7" descr="DSC06001.JPG"/>
          <p:cNvPicPr>
            <a:picLocks noChangeAspect="1"/>
          </p:cNvPicPr>
          <p:nvPr/>
        </p:nvPicPr>
        <p:blipFill>
          <a:blip r:embed="rId3" cstate="print"/>
          <a:stretch>
            <a:fillRect/>
          </a:stretch>
        </p:blipFill>
        <p:spPr>
          <a:xfrm>
            <a:off x="0" y="260648"/>
            <a:ext cx="9144000" cy="6085380"/>
          </a:xfrm>
          <a:prstGeom prst="rect">
            <a:avLst/>
          </a:prstGeom>
          <a:effectLst>
            <a:softEdge rad="317500"/>
          </a:effectLst>
        </p:spPr>
      </p:pic>
      <p:sp>
        <p:nvSpPr>
          <p:cNvPr id="7" name="UTurnArrow">
            <a:hlinkClick r:id="rId4"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Jacek\Pulpit\Nowy folder\windmill-animated.gif"/>
          <p:cNvPicPr>
            <a:picLocks noChangeAspect="1" noChangeArrowheads="1" noCrop="1"/>
          </p:cNvPicPr>
          <p:nvPr/>
        </p:nvPicPr>
        <p:blipFill>
          <a:blip r:embed="rId2" cstate="print"/>
          <a:srcRect/>
          <a:stretch>
            <a:fillRect/>
          </a:stretch>
        </p:blipFill>
        <p:spPr bwMode="auto">
          <a:xfrm>
            <a:off x="4381500" y="2971800"/>
            <a:ext cx="4762500" cy="3886200"/>
          </a:xfrm>
          <a:prstGeom prst="rect">
            <a:avLst/>
          </a:prstGeom>
          <a:noFill/>
          <a:effectLst>
            <a:softEdge rad="317500"/>
          </a:effectLst>
        </p:spPr>
      </p:pic>
      <p:sp>
        <p:nvSpPr>
          <p:cNvPr id="2" name="Tytuł 1"/>
          <p:cNvSpPr>
            <a:spLocks noGrp="1"/>
          </p:cNvSpPr>
          <p:nvPr>
            <p:ph type="title"/>
          </p:nvPr>
        </p:nvSpPr>
        <p:spPr>
          <a:xfrm>
            <a:off x="457200" y="116632"/>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Energia wiatrowa</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3" name="Symbol zastępczy zawartości 2"/>
          <p:cNvSpPr>
            <a:spLocks noGrp="1"/>
          </p:cNvSpPr>
          <p:nvPr>
            <p:ph idx="1"/>
          </p:nvPr>
        </p:nvSpPr>
        <p:spPr>
          <a:xfrm>
            <a:off x="539552" y="1412776"/>
            <a:ext cx="8075240" cy="305293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nSpc>
                <a:spcPct val="80000"/>
              </a:lnSpc>
              <a:buNone/>
            </a:pPr>
            <a:r>
              <a:rPr lang="pl-PL" sz="3600" b="1" i="1" dirty="0" smtClean="0">
                <a:solidFill>
                  <a:srgbClr val="002060"/>
                </a:solidFill>
              </a:rPr>
              <a:t>Wiadomości z zakresu:</a:t>
            </a:r>
          </a:p>
          <a:p>
            <a:pPr>
              <a:lnSpc>
                <a:spcPct val="80000"/>
              </a:lnSpc>
            </a:pPr>
            <a:endParaRPr lang="pl-PL" sz="2200" i="1" dirty="0" smtClean="0">
              <a:solidFill>
                <a:srgbClr val="002060"/>
              </a:solidFill>
            </a:endParaRPr>
          </a:p>
          <a:p>
            <a:pPr>
              <a:lnSpc>
                <a:spcPct val="80000"/>
              </a:lnSpc>
            </a:pPr>
            <a:r>
              <a:rPr lang="pl-PL" sz="2200" i="1" dirty="0" smtClean="0">
                <a:solidFill>
                  <a:srgbClr val="002060"/>
                </a:solidFill>
              </a:rPr>
              <a:t>Zasada montażu łopat i kąt nachylenia</a:t>
            </a:r>
          </a:p>
          <a:p>
            <a:pPr>
              <a:lnSpc>
                <a:spcPct val="80000"/>
              </a:lnSpc>
            </a:pPr>
            <a:r>
              <a:rPr lang="pl-PL" sz="2200" i="1" dirty="0" smtClean="0">
                <a:solidFill>
                  <a:srgbClr val="002060"/>
                </a:solidFill>
              </a:rPr>
              <a:t>Wydajność turbin wiatrowych w zależności od obciążenia</a:t>
            </a:r>
          </a:p>
          <a:p>
            <a:pPr>
              <a:lnSpc>
                <a:spcPct val="80000"/>
              </a:lnSpc>
            </a:pPr>
            <a:r>
              <a:rPr lang="pl-PL" sz="2200" i="1" dirty="0" smtClean="0">
                <a:solidFill>
                  <a:srgbClr val="002060"/>
                </a:solidFill>
              </a:rPr>
              <a:t>Wpływ szybkości wiatru na ilość  energii dostarczanej przez turbinę wiatrową</a:t>
            </a:r>
          </a:p>
          <a:p>
            <a:pPr>
              <a:lnSpc>
                <a:spcPct val="80000"/>
              </a:lnSpc>
            </a:pPr>
            <a:r>
              <a:rPr lang="pl-PL" sz="2200" i="1" dirty="0" smtClean="0">
                <a:solidFill>
                  <a:srgbClr val="002060"/>
                </a:solidFill>
              </a:rPr>
              <a:t>Budowanie farm wiatrowych</a:t>
            </a:r>
          </a:p>
          <a:p>
            <a:endParaRPr lang="pl-PL" dirty="0"/>
          </a:p>
        </p:txBody>
      </p:sp>
      <p:sp>
        <p:nvSpPr>
          <p:cNvPr id="5" name="UTurnArrow">
            <a:hlinkClick r:id="rId3" action="ppaction://hlinksldjump"/>
          </p:cNvPr>
          <p:cNvSpPr>
            <a:spLocks noEditPoints="1" noChangeArrowheads="1"/>
          </p:cNvSpPr>
          <p:nvPr/>
        </p:nvSpPr>
        <p:spPr bwMode="auto">
          <a:xfrm>
            <a:off x="179512" y="5949280"/>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a 8"/>
          <p:cNvGrpSpPr/>
          <p:nvPr/>
        </p:nvGrpSpPr>
        <p:grpSpPr>
          <a:xfrm>
            <a:off x="0" y="386310"/>
            <a:ext cx="9144000" cy="6085380"/>
            <a:chOff x="0" y="386310"/>
            <a:chExt cx="9144000" cy="6085380"/>
          </a:xfrm>
        </p:grpSpPr>
        <p:pic>
          <p:nvPicPr>
            <p:cNvPr id="4" name="Obraz 3" descr="DSC05987.JPG"/>
            <p:cNvPicPr>
              <a:picLocks noChangeAspect="1"/>
            </p:cNvPicPr>
            <p:nvPr/>
          </p:nvPicPr>
          <p:blipFill>
            <a:blip r:embed="rId2" cstate="print"/>
            <a:stretch>
              <a:fillRect/>
            </a:stretch>
          </p:blipFill>
          <p:spPr>
            <a:xfrm>
              <a:off x="0" y="386310"/>
              <a:ext cx="9144000" cy="6085380"/>
            </a:xfrm>
            <a:prstGeom prst="rect">
              <a:avLst/>
            </a:prstGeom>
            <a:effectLst>
              <a:softEdge rad="317500"/>
            </a:effectLst>
          </p:spPr>
        </p:pic>
        <p:sp>
          <p:nvSpPr>
            <p:cNvPr id="6" name="Prostokąt zaokrąglony 5"/>
            <p:cNvSpPr/>
            <p:nvPr/>
          </p:nvSpPr>
          <p:spPr>
            <a:xfrm>
              <a:off x="2195736" y="1124744"/>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Monika</a:t>
              </a:r>
            </a:p>
          </p:txBody>
        </p:sp>
        <p:sp>
          <p:nvSpPr>
            <p:cNvPr id="8" name="Prostokąt zaokrąglony 7"/>
            <p:cNvSpPr/>
            <p:nvPr/>
          </p:nvSpPr>
          <p:spPr>
            <a:xfrm>
              <a:off x="5292080" y="1484784"/>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Alicja</a:t>
              </a:r>
            </a:p>
          </p:txBody>
        </p:sp>
      </p:grpSp>
      <p:grpSp>
        <p:nvGrpSpPr>
          <p:cNvPr id="10" name="Grupa 9"/>
          <p:cNvGrpSpPr/>
          <p:nvPr/>
        </p:nvGrpSpPr>
        <p:grpSpPr>
          <a:xfrm>
            <a:off x="0" y="332656"/>
            <a:ext cx="9144000" cy="6109890"/>
            <a:chOff x="0" y="332656"/>
            <a:chExt cx="9144000" cy="6109890"/>
          </a:xfrm>
        </p:grpSpPr>
        <p:pic>
          <p:nvPicPr>
            <p:cNvPr id="11" name="Obraz 10" descr="DSC06005.JPG"/>
            <p:cNvPicPr>
              <a:picLocks noChangeAspect="1"/>
            </p:cNvPicPr>
            <p:nvPr/>
          </p:nvPicPr>
          <p:blipFill>
            <a:blip r:embed="rId3" cstate="print"/>
            <a:stretch>
              <a:fillRect/>
            </a:stretch>
          </p:blipFill>
          <p:spPr>
            <a:xfrm>
              <a:off x="0" y="357166"/>
              <a:ext cx="9144000" cy="6085380"/>
            </a:xfrm>
            <a:prstGeom prst="rect">
              <a:avLst/>
            </a:prstGeom>
            <a:effectLst>
              <a:softEdge rad="317500"/>
            </a:effectLst>
          </p:spPr>
        </p:pic>
        <p:sp>
          <p:nvSpPr>
            <p:cNvPr id="12" name="Prostokąt zaokrąglony 11"/>
            <p:cNvSpPr/>
            <p:nvPr/>
          </p:nvSpPr>
          <p:spPr>
            <a:xfrm>
              <a:off x="1331640" y="4509120"/>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Dagmara</a:t>
              </a:r>
            </a:p>
          </p:txBody>
        </p:sp>
        <p:sp>
          <p:nvSpPr>
            <p:cNvPr id="13" name="Prostokąt zaokrąglony 12"/>
            <p:cNvSpPr/>
            <p:nvPr/>
          </p:nvSpPr>
          <p:spPr>
            <a:xfrm>
              <a:off x="3563888" y="332656"/>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Mateusz</a:t>
              </a:r>
            </a:p>
          </p:txBody>
        </p:sp>
        <p:sp>
          <p:nvSpPr>
            <p:cNvPr id="14" name="Prostokąt zaokrąglony 13"/>
            <p:cNvSpPr/>
            <p:nvPr/>
          </p:nvSpPr>
          <p:spPr>
            <a:xfrm>
              <a:off x="5076056" y="476672"/>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Alicja</a:t>
              </a:r>
            </a:p>
          </p:txBody>
        </p:sp>
      </p:grpSp>
      <p:grpSp>
        <p:nvGrpSpPr>
          <p:cNvPr id="22" name="Grupa 21"/>
          <p:cNvGrpSpPr/>
          <p:nvPr/>
        </p:nvGrpSpPr>
        <p:grpSpPr>
          <a:xfrm>
            <a:off x="0" y="0"/>
            <a:ext cx="9144000" cy="6597352"/>
            <a:chOff x="0" y="0"/>
            <a:chExt cx="9144000" cy="6085380"/>
          </a:xfrm>
        </p:grpSpPr>
        <p:pic>
          <p:nvPicPr>
            <p:cNvPr id="19" name="Obraz 18" descr="DSC06008.JPG"/>
            <p:cNvPicPr>
              <a:picLocks noChangeAspect="1"/>
            </p:cNvPicPr>
            <p:nvPr/>
          </p:nvPicPr>
          <p:blipFill>
            <a:blip r:embed="rId4" cstate="print"/>
            <a:stretch>
              <a:fillRect/>
            </a:stretch>
          </p:blipFill>
          <p:spPr>
            <a:xfrm>
              <a:off x="0" y="0"/>
              <a:ext cx="9144000" cy="6085380"/>
            </a:xfrm>
            <a:prstGeom prst="rect">
              <a:avLst/>
            </a:prstGeom>
            <a:ln>
              <a:noFill/>
            </a:ln>
            <a:effectLst>
              <a:softEdge rad="317500"/>
            </a:effectLst>
          </p:spPr>
        </p:pic>
        <p:sp>
          <p:nvSpPr>
            <p:cNvPr id="20" name="Prostokąt zaokrąglony 19"/>
            <p:cNvSpPr/>
            <p:nvPr/>
          </p:nvSpPr>
          <p:spPr>
            <a:xfrm>
              <a:off x="1475656" y="234378"/>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Mateusz</a:t>
              </a:r>
            </a:p>
          </p:txBody>
        </p:sp>
        <p:sp>
          <p:nvSpPr>
            <p:cNvPr id="21" name="Prostokąt zaokrąglony 20"/>
            <p:cNvSpPr/>
            <p:nvPr/>
          </p:nvSpPr>
          <p:spPr>
            <a:xfrm>
              <a:off x="3347864" y="450402"/>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Alicja</a:t>
              </a:r>
            </a:p>
          </p:txBody>
        </p:sp>
      </p:grpSp>
      <p:sp>
        <p:nvSpPr>
          <p:cNvPr id="15" name="UTurnArrow">
            <a:hlinkClick r:id="rId5"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2000"/>
                                        <p:tgtEl>
                                          <p:spTgt spid="10"/>
                                        </p:tgtEl>
                                      </p:cBhvr>
                                    </p:animEffect>
                                    <p:set>
                                      <p:cBhvr>
                                        <p:cTn id="29"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Energia wodoru</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5" name="Symbol zastępczy zawartości 4"/>
          <p:cNvSpPr>
            <a:spLocks noGrp="1"/>
          </p:cNvSpPr>
          <p:nvPr>
            <p:ph idx="1"/>
          </p:nvPr>
        </p:nvSpPr>
        <p:spPr>
          <a:xfrm>
            <a:off x="323528" y="1772816"/>
            <a:ext cx="8229600" cy="269289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nSpc>
                <a:spcPct val="80000"/>
              </a:lnSpc>
              <a:buNone/>
            </a:pPr>
            <a:r>
              <a:rPr lang="pl-PL" sz="3600" b="1" i="1" dirty="0" smtClean="0">
                <a:solidFill>
                  <a:srgbClr val="002060"/>
                </a:solidFill>
              </a:rPr>
              <a:t>Wiadomości z zakresu:</a:t>
            </a:r>
          </a:p>
          <a:p>
            <a:pPr>
              <a:lnSpc>
                <a:spcPct val="80000"/>
              </a:lnSpc>
            </a:pPr>
            <a:endParaRPr lang="pl-PL" sz="2200" i="1" dirty="0" smtClean="0">
              <a:solidFill>
                <a:srgbClr val="002060"/>
              </a:solidFill>
            </a:endParaRPr>
          </a:p>
          <a:p>
            <a:pPr>
              <a:lnSpc>
                <a:spcPct val="80000"/>
              </a:lnSpc>
            </a:pPr>
            <a:r>
              <a:rPr lang="pl-PL" sz="2200" i="1" dirty="0" smtClean="0">
                <a:solidFill>
                  <a:srgbClr val="002060"/>
                </a:solidFill>
              </a:rPr>
              <a:t>samochody zasilane wodorem</a:t>
            </a:r>
          </a:p>
          <a:p>
            <a:pPr>
              <a:lnSpc>
                <a:spcPct val="80000"/>
              </a:lnSpc>
            </a:pPr>
            <a:r>
              <a:rPr lang="pl-PL" sz="2200" i="1" dirty="0" smtClean="0">
                <a:solidFill>
                  <a:srgbClr val="002060"/>
                </a:solidFill>
              </a:rPr>
              <a:t>pokaz samochodów, które poruszają się zasilane </a:t>
            </a:r>
          </a:p>
          <a:p>
            <a:pPr>
              <a:lnSpc>
                <a:spcPct val="80000"/>
              </a:lnSpc>
              <a:buNone/>
            </a:pPr>
            <a:r>
              <a:rPr lang="pl-PL" sz="2200" i="1" dirty="0" smtClean="0">
                <a:solidFill>
                  <a:srgbClr val="002060"/>
                </a:solidFill>
              </a:rPr>
              <a:t>	energią z ogniwa paliwowego</a:t>
            </a:r>
          </a:p>
          <a:p>
            <a:pPr>
              <a:lnSpc>
                <a:spcPct val="80000"/>
              </a:lnSpc>
            </a:pPr>
            <a:r>
              <a:rPr lang="pl-PL" sz="2200" i="1" dirty="0" smtClean="0">
                <a:solidFill>
                  <a:srgbClr val="002060"/>
                </a:solidFill>
              </a:rPr>
              <a:t>przeprowadzenie elektrolizy przy użyciu akumulatorów</a:t>
            </a:r>
          </a:p>
          <a:p>
            <a:pPr>
              <a:lnSpc>
                <a:spcPct val="80000"/>
              </a:lnSpc>
            </a:pPr>
            <a:r>
              <a:rPr lang="pl-PL" sz="2200" i="1" dirty="0" smtClean="0">
                <a:solidFill>
                  <a:srgbClr val="002060"/>
                </a:solidFill>
              </a:rPr>
              <a:t>różne rozwiązania wykorzystania ogniw paliwowych</a:t>
            </a:r>
          </a:p>
        </p:txBody>
      </p:sp>
      <p:pic>
        <p:nvPicPr>
          <p:cNvPr id="4098" name="Picture 2" descr="C:\Documents and Settings\Jacek\Pulpit\Nowy folder\computer_image_hracer_50dpi.jpg"/>
          <p:cNvPicPr>
            <a:picLocks noChangeAspect="1" noChangeArrowheads="1"/>
          </p:cNvPicPr>
          <p:nvPr/>
        </p:nvPicPr>
        <p:blipFill>
          <a:blip r:embed="rId2" cstate="print"/>
          <a:srcRect t="-21" r="10909"/>
          <a:stretch>
            <a:fillRect/>
          </a:stretch>
        </p:blipFill>
        <p:spPr bwMode="auto">
          <a:xfrm rot="21028300">
            <a:off x="-461406" y="4238202"/>
            <a:ext cx="3938880" cy="3024710"/>
          </a:xfrm>
          <a:prstGeom prst="rect">
            <a:avLst/>
          </a:prstGeom>
          <a:noFill/>
          <a:effectLst>
            <a:softEdge rad="635000"/>
          </a:effectLst>
        </p:spPr>
      </p:pic>
      <p:pic>
        <p:nvPicPr>
          <p:cNvPr id="4099" name="Picture 3" descr="C:\Documents and Settings\Jacek\Pulpit\Nowy folder\Elektroliza_wody.svg.png"/>
          <p:cNvPicPr>
            <a:picLocks noChangeAspect="1" noChangeArrowheads="1"/>
          </p:cNvPicPr>
          <p:nvPr/>
        </p:nvPicPr>
        <p:blipFill>
          <a:blip r:embed="rId3" cstate="print"/>
          <a:srcRect/>
          <a:stretch>
            <a:fillRect/>
          </a:stretch>
        </p:blipFill>
        <p:spPr bwMode="auto">
          <a:xfrm>
            <a:off x="7092280" y="2060848"/>
            <a:ext cx="1905000" cy="3933825"/>
          </a:xfrm>
          <a:prstGeom prst="rect">
            <a:avLst/>
          </a:prstGeom>
          <a:noFill/>
        </p:spPr>
      </p:pic>
      <p:sp>
        <p:nvSpPr>
          <p:cNvPr id="6" name="UTurnArrow">
            <a:hlinkClick r:id="rId4" action="ppaction://hlinksldjump"/>
          </p:cNvPr>
          <p:cNvSpPr>
            <a:spLocks noEditPoints="1" noChangeArrowheads="1"/>
          </p:cNvSpPr>
          <p:nvPr/>
        </p:nvSpPr>
        <p:spPr bwMode="auto">
          <a:xfrm>
            <a:off x="8172400" y="6093296"/>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anim calcmode="lin" valueType="num">
                                      <p:cBhvr>
                                        <p:cTn id="3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4098"/>
                                        </p:tgtEl>
                                        <p:attrNameLst>
                                          <p:attrName>style.visibility</p:attrName>
                                        </p:attrNameLst>
                                      </p:cBhvr>
                                      <p:to>
                                        <p:strVal val="visible"/>
                                      </p:to>
                                    </p:set>
                                    <p:animEffect transition="in" filter="fade">
                                      <p:cBhvr>
                                        <p:cTn id="43" dur="1000"/>
                                        <p:tgtEl>
                                          <p:spTgt spid="4098"/>
                                        </p:tgtEl>
                                      </p:cBhvr>
                                    </p:animEffect>
                                    <p:anim calcmode="lin" valueType="num">
                                      <p:cBhvr>
                                        <p:cTn id="44" dur="1000" fill="hold"/>
                                        <p:tgtEl>
                                          <p:spTgt spid="4098"/>
                                        </p:tgtEl>
                                        <p:attrNameLst>
                                          <p:attrName>ppt_x</p:attrName>
                                        </p:attrNameLst>
                                      </p:cBhvr>
                                      <p:tavLst>
                                        <p:tav tm="0">
                                          <p:val>
                                            <p:strVal val="#ppt_x"/>
                                          </p:val>
                                        </p:tav>
                                        <p:tav tm="100000">
                                          <p:val>
                                            <p:strVal val="#ppt_x"/>
                                          </p:val>
                                        </p:tav>
                                      </p:tavLst>
                                    </p:anim>
                                    <p:anim calcmode="lin" valueType="num">
                                      <p:cBhvr>
                                        <p:cTn id="45" dur="1000" fill="hold"/>
                                        <p:tgtEl>
                                          <p:spTgt spid="4098"/>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4099"/>
                                        </p:tgtEl>
                                        <p:attrNameLst>
                                          <p:attrName>style.visibility</p:attrName>
                                        </p:attrNameLst>
                                      </p:cBhvr>
                                      <p:to>
                                        <p:strVal val="visible"/>
                                      </p:to>
                                    </p:set>
                                    <p:animEffect transition="in" filter="fade">
                                      <p:cBhvr>
                                        <p:cTn id="48" dur="1000"/>
                                        <p:tgtEl>
                                          <p:spTgt spid="4099"/>
                                        </p:tgtEl>
                                      </p:cBhvr>
                                    </p:animEffect>
                                    <p:anim calcmode="lin" valueType="num">
                                      <p:cBhvr>
                                        <p:cTn id="49" dur="1000" fill="hold"/>
                                        <p:tgtEl>
                                          <p:spTgt spid="4099"/>
                                        </p:tgtEl>
                                        <p:attrNameLst>
                                          <p:attrName>ppt_x</p:attrName>
                                        </p:attrNameLst>
                                      </p:cBhvr>
                                      <p:tavLst>
                                        <p:tav tm="0">
                                          <p:val>
                                            <p:strVal val="#ppt_x"/>
                                          </p:val>
                                        </p:tav>
                                        <p:tav tm="100000">
                                          <p:val>
                                            <p:strVal val="#ppt_x"/>
                                          </p:val>
                                        </p:tav>
                                      </p:tavLst>
                                    </p:anim>
                                    <p:anim calcmode="lin" valueType="num">
                                      <p:cBhvr>
                                        <p:cTn id="50"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DSC05992.JPG"/>
          <p:cNvPicPr>
            <a:picLocks noGrp="1" noChangeAspect="1"/>
          </p:cNvPicPr>
          <p:nvPr>
            <p:ph idx="1"/>
          </p:nvPr>
        </p:nvPicPr>
        <p:blipFill>
          <a:blip r:embed="rId2" cstate="print"/>
          <a:stretch>
            <a:fillRect/>
          </a:stretch>
        </p:blipFill>
        <p:spPr>
          <a:xfrm>
            <a:off x="107128" y="332656"/>
            <a:ext cx="8872442" cy="5904656"/>
          </a:xfrm>
          <a:effectLst>
            <a:softEdge rad="317500"/>
          </a:effectLst>
        </p:spPr>
      </p:pic>
      <p:sp>
        <p:nvSpPr>
          <p:cNvPr id="5" name="Chmurka 4"/>
          <p:cNvSpPr/>
          <p:nvPr/>
        </p:nvSpPr>
        <p:spPr>
          <a:xfrm>
            <a:off x="4355976" y="1268760"/>
            <a:ext cx="2286016" cy="14287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t>Patryk: ruszy czy nie ?</a:t>
            </a:r>
            <a:endParaRPr lang="pl-PL" dirty="0"/>
          </a:p>
        </p:txBody>
      </p:sp>
      <p:sp>
        <p:nvSpPr>
          <p:cNvPr id="6" name="Prostokąt zaokrąglony 5"/>
          <p:cNvSpPr/>
          <p:nvPr/>
        </p:nvSpPr>
        <p:spPr>
          <a:xfrm>
            <a:off x="3419872" y="692696"/>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Damian</a:t>
            </a:r>
          </a:p>
        </p:txBody>
      </p:sp>
      <p:sp>
        <p:nvSpPr>
          <p:cNvPr id="8" name="Prostokąt zaokrąglony 7"/>
          <p:cNvSpPr/>
          <p:nvPr/>
        </p:nvSpPr>
        <p:spPr>
          <a:xfrm>
            <a:off x="7380312" y="332656"/>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Marcin</a:t>
            </a:r>
          </a:p>
        </p:txBody>
      </p:sp>
      <p:grpSp>
        <p:nvGrpSpPr>
          <p:cNvPr id="18" name="Grupa 17"/>
          <p:cNvGrpSpPr/>
          <p:nvPr/>
        </p:nvGrpSpPr>
        <p:grpSpPr>
          <a:xfrm>
            <a:off x="323528" y="548680"/>
            <a:ext cx="8467218" cy="5634978"/>
            <a:chOff x="323528" y="548680"/>
            <a:chExt cx="8467218" cy="5634978"/>
          </a:xfrm>
        </p:grpSpPr>
        <p:pic>
          <p:nvPicPr>
            <p:cNvPr id="16" name="Obraz 15" descr="DSC05982.JPG"/>
            <p:cNvPicPr>
              <a:picLocks noChangeAspect="1"/>
            </p:cNvPicPr>
            <p:nvPr/>
          </p:nvPicPr>
          <p:blipFill>
            <a:blip r:embed="rId3" cstate="print"/>
            <a:stretch>
              <a:fillRect/>
            </a:stretch>
          </p:blipFill>
          <p:spPr>
            <a:xfrm>
              <a:off x="323528" y="548680"/>
              <a:ext cx="8467218" cy="5634978"/>
            </a:xfrm>
            <a:prstGeom prst="rect">
              <a:avLst/>
            </a:prstGeom>
            <a:effectLst>
              <a:softEdge rad="317500"/>
            </a:effectLst>
          </p:spPr>
        </p:pic>
        <p:sp>
          <p:nvSpPr>
            <p:cNvPr id="15" name="Prostokąt zaokrąglony 14"/>
            <p:cNvSpPr/>
            <p:nvPr/>
          </p:nvSpPr>
          <p:spPr>
            <a:xfrm>
              <a:off x="5724128" y="5013176"/>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Damian</a:t>
              </a:r>
            </a:p>
          </p:txBody>
        </p:sp>
        <p:sp>
          <p:nvSpPr>
            <p:cNvPr id="17" name="Prostokąt zaokrąglony 16"/>
            <p:cNvSpPr/>
            <p:nvPr/>
          </p:nvSpPr>
          <p:spPr>
            <a:xfrm>
              <a:off x="2339752" y="5229200"/>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Patryk</a:t>
              </a:r>
            </a:p>
          </p:txBody>
        </p:sp>
      </p:grpSp>
      <p:sp>
        <p:nvSpPr>
          <p:cNvPr id="10" name="UTurnArrow">
            <a:hlinkClick r:id="rId4"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10" presetClass="exit" presetSubtype="0" fill="hold" nodeType="withEffect">
                                  <p:stCondLst>
                                    <p:cond delay="0"/>
                                  </p:stCondLst>
                                  <p:childTnLst>
                                    <p:animEffect transition="out" filter="fade">
                                      <p:cBhvr>
                                        <p:cTn id="33" dur="2000"/>
                                        <p:tgtEl>
                                          <p:spTgt spid="4"/>
                                        </p:tgtEl>
                                      </p:cBhvr>
                                    </p:animEffect>
                                    <p:set>
                                      <p:cBhvr>
                                        <p:cTn id="34" dur="1" fill="hold">
                                          <p:stCondLst>
                                            <p:cond delay="1999"/>
                                          </p:stCondLst>
                                        </p:cTn>
                                        <p:tgtEl>
                                          <p:spTgt spid="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000"/>
                                        <p:tgtEl>
                                          <p:spTgt spid="5"/>
                                        </p:tgtEl>
                                      </p:cBhvr>
                                    </p:animEffect>
                                    <p:set>
                                      <p:cBhvr>
                                        <p:cTn id="37" dur="1" fill="hold">
                                          <p:stCondLst>
                                            <p:cond delay="19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6"/>
                                        </p:tgtEl>
                                      </p:cBhvr>
                                    </p:animEffect>
                                    <p:set>
                                      <p:cBhvr>
                                        <p:cTn id="40" dur="1" fill="hold">
                                          <p:stCondLst>
                                            <p:cond delay="1999"/>
                                          </p:stCondLst>
                                        </p:cTn>
                                        <p:tgtEl>
                                          <p:spTgt spid="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8"/>
                                        </p:tgtEl>
                                      </p:cBhvr>
                                    </p:animEffect>
                                    <p:set>
                                      <p:cBhvr>
                                        <p:cTn id="43"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260648"/>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Kamera termowizyjna</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3" name="Symbol zastępczy zawartości 2"/>
          <p:cNvSpPr>
            <a:spLocks noGrp="1"/>
          </p:cNvSpPr>
          <p:nvPr>
            <p:ph idx="1"/>
          </p:nvPr>
        </p:nvSpPr>
        <p:spPr>
          <a:xfrm>
            <a:off x="457200" y="1600201"/>
            <a:ext cx="8229600" cy="168478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nSpc>
                <a:spcPct val="80000"/>
              </a:lnSpc>
              <a:buNone/>
            </a:pPr>
            <a:r>
              <a:rPr lang="pl-PL" sz="3600" b="1" i="1" dirty="0" smtClean="0">
                <a:solidFill>
                  <a:srgbClr val="002060"/>
                </a:solidFill>
              </a:rPr>
              <a:t>Wiadomości z zakresu:</a:t>
            </a:r>
          </a:p>
          <a:p>
            <a:pPr>
              <a:lnSpc>
                <a:spcPct val="80000"/>
              </a:lnSpc>
            </a:pPr>
            <a:endParaRPr lang="pl-PL" sz="2200" i="1" dirty="0" smtClean="0">
              <a:solidFill>
                <a:srgbClr val="002060"/>
              </a:solidFill>
            </a:endParaRPr>
          </a:p>
          <a:p>
            <a:pPr>
              <a:lnSpc>
                <a:spcPct val="80000"/>
              </a:lnSpc>
            </a:pPr>
            <a:r>
              <a:rPr lang="pl-PL" sz="2200" i="1" dirty="0" smtClean="0">
                <a:solidFill>
                  <a:srgbClr val="002060"/>
                </a:solidFill>
              </a:rPr>
              <a:t>budowy i parametrów kamery</a:t>
            </a:r>
          </a:p>
          <a:p>
            <a:pPr>
              <a:lnSpc>
                <a:spcPct val="80000"/>
              </a:lnSpc>
            </a:pPr>
            <a:r>
              <a:rPr lang="pl-PL" sz="2200" i="1" dirty="0" smtClean="0">
                <a:solidFill>
                  <a:srgbClr val="002060"/>
                </a:solidFill>
              </a:rPr>
              <a:t>sposoby pomiarów wewnątrz budynków</a:t>
            </a:r>
            <a:endParaRPr lang="pl-PL" sz="2200" i="1" dirty="0">
              <a:solidFill>
                <a:srgbClr val="002060"/>
              </a:solidFill>
            </a:endParaRPr>
          </a:p>
        </p:txBody>
      </p:sp>
      <p:pic>
        <p:nvPicPr>
          <p:cNvPr id="6" name="Obraz 5" descr="DSC06004.JPG"/>
          <p:cNvPicPr>
            <a:picLocks noChangeAspect="1"/>
          </p:cNvPicPr>
          <p:nvPr/>
        </p:nvPicPr>
        <p:blipFill>
          <a:blip r:embed="rId2" cstate="print"/>
          <a:srcRect l="38188" t="51183" r="50787" b="27518"/>
          <a:stretch>
            <a:fillRect/>
          </a:stretch>
        </p:blipFill>
        <p:spPr>
          <a:xfrm>
            <a:off x="5148064" y="2630102"/>
            <a:ext cx="3288365" cy="4227898"/>
          </a:xfrm>
          <a:prstGeom prst="rect">
            <a:avLst/>
          </a:prstGeom>
          <a:effectLst>
            <a:softEdge rad="635000"/>
          </a:effectLst>
        </p:spPr>
      </p:pic>
      <p:pic>
        <p:nvPicPr>
          <p:cNvPr id="7" name="Picture 1" descr="C:\Documents and Settings\Jacek\Pulpit\Zdjęcia Projekt\IR_0001.jpg"/>
          <p:cNvPicPr>
            <a:picLocks noChangeAspect="1" noChangeArrowheads="1"/>
          </p:cNvPicPr>
          <p:nvPr/>
        </p:nvPicPr>
        <p:blipFill>
          <a:blip r:embed="rId3" cstate="print"/>
          <a:srcRect/>
          <a:stretch>
            <a:fillRect/>
          </a:stretch>
        </p:blipFill>
        <p:spPr bwMode="auto">
          <a:xfrm>
            <a:off x="827584" y="3284984"/>
            <a:ext cx="3240360" cy="3240360"/>
          </a:xfrm>
          <a:prstGeom prst="rect">
            <a:avLst/>
          </a:prstGeom>
          <a:noFill/>
          <a:effectLst>
            <a:softEdge rad="63500"/>
          </a:effectLst>
        </p:spPr>
      </p:pic>
      <p:sp>
        <p:nvSpPr>
          <p:cNvPr id="8" name="UTurnArrow">
            <a:hlinkClick r:id="rId4"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67544" y="404664"/>
            <a:ext cx="8229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sz="2800" b="1" i="1" dirty="0" smtClean="0">
                <a:solidFill>
                  <a:srgbClr val="FFC000"/>
                </a:solidFill>
                <a:effectLst>
                  <a:outerShdw blurRad="38100" dist="38100" dir="2700000" algn="tl">
                    <a:srgbClr val="000000">
                      <a:alpha val="43137"/>
                    </a:srgbClr>
                  </a:outerShdw>
                </a:effectLst>
                <a:latin typeface="Bookman Old Style" pitchFamily="18" charset="0"/>
              </a:rPr>
              <a:t>Cel projektu konkursowego </a:t>
            </a:r>
            <a:br>
              <a:rPr lang="pl-PL" sz="2800" b="1" i="1" dirty="0" smtClean="0">
                <a:solidFill>
                  <a:srgbClr val="FFC000"/>
                </a:solidFill>
                <a:effectLst>
                  <a:outerShdw blurRad="38100" dist="38100" dir="2700000" algn="tl">
                    <a:srgbClr val="000000">
                      <a:alpha val="43137"/>
                    </a:srgbClr>
                  </a:outerShdw>
                </a:effectLst>
                <a:latin typeface="Bookman Old Style" pitchFamily="18" charset="0"/>
              </a:rPr>
            </a:br>
            <a:r>
              <a:rPr lang="pl-PL" sz="2800" b="1" i="1" dirty="0" smtClean="0">
                <a:solidFill>
                  <a:srgbClr val="FFC000"/>
                </a:solidFill>
                <a:effectLst>
                  <a:outerShdw blurRad="38100" dist="38100" dir="2700000" algn="tl">
                    <a:srgbClr val="000000">
                      <a:alpha val="43137"/>
                    </a:srgbClr>
                  </a:outerShdw>
                </a:effectLst>
                <a:latin typeface="Bookman Old Style" pitchFamily="18" charset="0"/>
              </a:rPr>
              <a:t>,,Odnawialne źródła energii wokół naszej szkoły” </a:t>
            </a:r>
            <a:r>
              <a:rPr lang="pl-PL" sz="2800" b="1" dirty="0" smtClean="0"/>
              <a:t/>
            </a:r>
            <a:br>
              <a:rPr lang="pl-PL" sz="2800" b="1" dirty="0" smtClean="0"/>
            </a:br>
            <a:endParaRPr lang="pl-PL" sz="2800" b="1" dirty="0"/>
          </a:p>
        </p:txBody>
      </p:sp>
      <p:sp>
        <p:nvSpPr>
          <p:cNvPr id="9" name="Symbol zastępczy zawartości 8"/>
          <p:cNvSpPr>
            <a:spLocks noGrp="1"/>
          </p:cNvSpPr>
          <p:nvPr>
            <p:ph idx="1"/>
          </p:nvPr>
        </p:nvSpPr>
        <p:spPr>
          <a:xfrm>
            <a:off x="457200" y="1285860"/>
            <a:ext cx="8229600" cy="484030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marL="514350" indent="-514350">
              <a:buNone/>
            </a:pPr>
            <a:r>
              <a:rPr lang="pl-PL" sz="3400" b="1" dirty="0" smtClean="0"/>
              <a:t>        1. Etap</a:t>
            </a:r>
          </a:p>
          <a:p>
            <a:pPr marL="514350" indent="-514350">
              <a:buClr>
                <a:schemeClr val="tx2"/>
              </a:buClr>
              <a:buFont typeface="Arial Black" pitchFamily="34" charset="0"/>
              <a:buChar char="☼"/>
            </a:pPr>
            <a:r>
              <a:rPr lang="pl-PL" sz="2600" i="1" dirty="0" smtClean="0">
                <a:solidFill>
                  <a:srgbClr val="002060"/>
                </a:solidFill>
              </a:rPr>
              <a:t>Przedstawienie odnawialnych źródeł energii znajdujących się wokół naszej szkoły,</a:t>
            </a:r>
          </a:p>
          <a:p>
            <a:pPr marL="514350" indent="-514350">
              <a:buClr>
                <a:schemeClr val="tx2"/>
              </a:buClr>
              <a:buFont typeface="Arial Black" pitchFamily="34" charset="0"/>
              <a:buChar char="☼"/>
            </a:pPr>
            <a:r>
              <a:rPr lang="pl-PL" sz="2600" i="1" dirty="0" smtClean="0">
                <a:solidFill>
                  <a:srgbClr val="002060"/>
                </a:solidFill>
              </a:rPr>
              <a:t>Określenie sposobów użytkowania,</a:t>
            </a:r>
          </a:p>
          <a:p>
            <a:pPr marL="514350" indent="-514350">
              <a:buClr>
                <a:schemeClr val="tx2"/>
              </a:buClr>
              <a:buFont typeface="Arial Black" pitchFamily="34" charset="0"/>
              <a:buChar char="☼"/>
            </a:pPr>
            <a:r>
              <a:rPr lang="pl-PL" sz="2600" i="1" dirty="0" smtClean="0">
                <a:solidFill>
                  <a:srgbClr val="002060"/>
                </a:solidFill>
              </a:rPr>
              <a:t>Możliwości wykorzystania produkowanej energii,</a:t>
            </a:r>
          </a:p>
          <a:p>
            <a:pPr marL="514350" indent="-514350">
              <a:buClr>
                <a:schemeClr val="tx2"/>
              </a:buClr>
              <a:buFont typeface="Arial Black" pitchFamily="34" charset="0"/>
              <a:buChar char="☼"/>
            </a:pPr>
            <a:r>
              <a:rPr lang="pl-PL" sz="2600" i="1" dirty="0" smtClean="0">
                <a:solidFill>
                  <a:srgbClr val="002060"/>
                </a:solidFill>
              </a:rPr>
              <a:t>Funkcjonowanie OZE w środowisku naturalnym i lokalnym,</a:t>
            </a:r>
          </a:p>
          <a:p>
            <a:pPr marL="514350" indent="-514350">
              <a:buNone/>
            </a:pPr>
            <a:r>
              <a:rPr lang="pl-PL" sz="2000" dirty="0" smtClean="0"/>
              <a:t>       	 </a:t>
            </a:r>
            <a:r>
              <a:rPr lang="pl-PL" sz="3400" b="1" dirty="0" smtClean="0"/>
              <a:t>2. Etap</a:t>
            </a:r>
          </a:p>
          <a:p>
            <a:pPr marL="514350" indent="-514350">
              <a:buClr>
                <a:schemeClr val="tx2"/>
              </a:buClr>
              <a:buFont typeface="Arial Black" pitchFamily="34" charset="0"/>
              <a:buChar char="☼"/>
            </a:pPr>
            <a:r>
              <a:rPr lang="pl-PL" sz="2600" i="1" dirty="0" smtClean="0">
                <a:solidFill>
                  <a:srgbClr val="002060"/>
                </a:solidFill>
              </a:rPr>
              <a:t>Pokaz projektu umożliwi poszerzenie wiedzy z zakresu OZE,  uświadomi braci uczniowskiej  możliwość i konieczność wykorzystania OZE oraz zapozna z możliwością dalszego kształcenia w tym kierunku</a:t>
            </a:r>
          </a:p>
          <a:p>
            <a:pPr marL="514350" indent="-514350">
              <a:buClr>
                <a:schemeClr val="tx2"/>
              </a:buClr>
              <a:buFont typeface="Arial Black" pitchFamily="34" charset="0"/>
              <a:buChar char="☼"/>
            </a:pPr>
            <a:r>
              <a:rPr lang="pl-PL" sz="2600" i="1" dirty="0" smtClean="0">
                <a:solidFill>
                  <a:srgbClr val="002060"/>
                </a:solidFill>
              </a:rPr>
              <a:t>Udział młodzieży w lekcji OZE </a:t>
            </a:r>
          </a:p>
          <a:p>
            <a:pPr marL="514350" indent="-514350">
              <a:buNone/>
            </a:pPr>
            <a:r>
              <a:rPr lang="pl-PL" sz="3400" b="1" dirty="0" smtClean="0"/>
              <a:t>        3. Etap</a:t>
            </a:r>
          </a:p>
          <a:p>
            <a:pPr marL="514350" indent="-514350">
              <a:buClr>
                <a:schemeClr val="tx2"/>
              </a:buClr>
              <a:buFont typeface="Arial Black" pitchFamily="34" charset="0"/>
              <a:buChar char="☼"/>
            </a:pPr>
            <a:r>
              <a:rPr lang="pl-PL" sz="2600" i="1" dirty="0" smtClean="0">
                <a:solidFill>
                  <a:srgbClr val="002060"/>
                </a:solidFill>
              </a:rPr>
              <a:t>Miejscem realizacji projektu jest Powiat Złotowski – Centrum Kształcenia Zawodowego i Ustawicznego w Złotowie</a:t>
            </a:r>
          </a:p>
          <a:p>
            <a:pPr marL="514350" indent="-514350">
              <a:buNone/>
            </a:pPr>
            <a:r>
              <a:rPr lang="pl-PL" sz="3100" i="1" dirty="0" smtClean="0">
                <a:solidFill>
                  <a:srgbClr val="002060"/>
                </a:solidFill>
              </a:rPr>
              <a:t>                                         </a:t>
            </a:r>
            <a:r>
              <a:rPr lang="pl-PL" sz="3100" b="1" i="1" dirty="0" smtClean="0">
                <a:solidFill>
                  <a:srgbClr val="002060"/>
                </a:solidFill>
              </a:rPr>
              <a:t>SZKOŁA W JASTROWIU</a:t>
            </a:r>
          </a:p>
          <a:p>
            <a:pPr marL="514350" indent="-514350">
              <a:buFont typeface="Wingdings" pitchFamily="2" charset="2"/>
              <a:buChar char="Ø"/>
            </a:pPr>
            <a:endParaRPr lang="pl-PL" sz="2000" dirty="0" smtClean="0"/>
          </a:p>
          <a:p>
            <a:pPr marL="514350" indent="-514350">
              <a:buFont typeface="Wingdings" pitchFamily="2" charset="2"/>
              <a:buChar char="Ø"/>
            </a:pPr>
            <a:endParaRPr lang="pl-PL" sz="2000" dirty="0" smtClean="0"/>
          </a:p>
          <a:p>
            <a:pPr marL="514350" indent="-514350">
              <a:buFont typeface="Wingdings" pitchFamily="2" charset="2"/>
              <a:buChar char="Ø"/>
            </a:pPr>
            <a:endParaRPr lang="pl-PL" sz="2000" dirty="0" smtClean="0"/>
          </a:p>
          <a:p>
            <a:pPr marL="514350" indent="-514350">
              <a:buFont typeface="Wingdings" pitchFamily="2" charset="2"/>
              <a:buChar char="Ø"/>
            </a:pPr>
            <a:endParaRPr lang="pl-PL" dirty="0"/>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1000"/>
                                        <p:tgtEl>
                                          <p:spTgt spid="9">
                                            <p:txEl>
                                              <p:pRg st="1" end="1"/>
                                            </p:txEl>
                                          </p:spTgt>
                                        </p:tgtEl>
                                      </p:cBhvr>
                                    </p:animEffect>
                                    <p:anim calcmode="lin" valueType="num">
                                      <p:cBhvr>
                                        <p:cTn id="1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1000"/>
                                        <p:tgtEl>
                                          <p:spTgt spid="9">
                                            <p:txEl>
                                              <p:pRg st="4" end="4"/>
                                            </p:txEl>
                                          </p:spTgt>
                                        </p:tgtEl>
                                      </p:cBhvr>
                                    </p:animEffect>
                                    <p:anim calcmode="lin" valueType="num">
                                      <p:cBhvr>
                                        <p:cTn id="3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23" presetClass="entr" presetSubtype="16" fill="hold" grpId="0" nodeType="after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anim calcmode="lin" valueType="num">
                                      <p:cBhvr>
                                        <p:cTn id="39" dur="1000" fill="hold"/>
                                        <p:tgtEl>
                                          <p:spTgt spid="9">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5" end="5"/>
                                            </p:txEl>
                                          </p:spTgt>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p:cTn id="43" dur="1000" fill="hold"/>
                                        <p:tgtEl>
                                          <p:spTgt spid="9">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9">
                                            <p:txEl>
                                              <p:pRg st="6" end="6"/>
                                            </p:txEl>
                                          </p:spTgt>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9">
                                            <p:txEl>
                                              <p:pRg st="7" end="7"/>
                                            </p:txEl>
                                          </p:spTgt>
                                        </p:tgtEl>
                                        <p:attrNameLst>
                                          <p:attrName>style.visibility</p:attrName>
                                        </p:attrNameLst>
                                      </p:cBhvr>
                                      <p:to>
                                        <p:strVal val="visible"/>
                                      </p:to>
                                    </p:set>
                                    <p:anim calcmode="lin" valueType="num">
                                      <p:cBhvr>
                                        <p:cTn id="47" dur="1000" fill="hold"/>
                                        <p:tgtEl>
                                          <p:spTgt spid="9">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9">
                                            <p:txEl>
                                              <p:pRg st="7" end="7"/>
                                            </p:txEl>
                                          </p:spTgt>
                                        </p:tgtEl>
                                        <p:attrNameLst>
                                          <p:attrName>ppt_h</p:attrName>
                                        </p:attrNameLst>
                                      </p:cBhvr>
                                      <p:tavLst>
                                        <p:tav tm="0">
                                          <p:val>
                                            <p:fltVal val="0"/>
                                          </p:val>
                                        </p:tav>
                                        <p:tav tm="100000">
                                          <p:val>
                                            <p:strVal val="#ppt_h"/>
                                          </p:val>
                                        </p:tav>
                                      </p:tavLst>
                                    </p:anim>
                                  </p:childTnLst>
                                </p:cTn>
                              </p:par>
                            </p:childTnLst>
                          </p:cTn>
                        </p:par>
                        <p:par>
                          <p:cTn id="49" fill="hold">
                            <p:stCondLst>
                              <p:cond delay="3000"/>
                            </p:stCondLst>
                            <p:childTnLst>
                              <p:par>
                                <p:cTn id="50" presetID="42" presetClass="entr" presetSubtype="0" fill="hold" grpId="0" nodeType="afterEffect">
                                  <p:stCondLst>
                                    <p:cond delay="0"/>
                                  </p:stCondLst>
                                  <p:childTnLst>
                                    <p:set>
                                      <p:cBhvr>
                                        <p:cTn id="51" dur="1" fill="hold">
                                          <p:stCondLst>
                                            <p:cond delay="0"/>
                                          </p:stCondLst>
                                        </p:cTn>
                                        <p:tgtEl>
                                          <p:spTgt spid="9">
                                            <p:txEl>
                                              <p:pRg st="8" end="8"/>
                                            </p:txEl>
                                          </p:spTgt>
                                        </p:tgtEl>
                                        <p:attrNameLst>
                                          <p:attrName>style.visibility</p:attrName>
                                        </p:attrNameLst>
                                      </p:cBhvr>
                                      <p:to>
                                        <p:strVal val="visible"/>
                                      </p:to>
                                    </p:set>
                                    <p:animEffect transition="in" filter="fade">
                                      <p:cBhvr>
                                        <p:cTn id="52" dur="1000"/>
                                        <p:tgtEl>
                                          <p:spTgt spid="9">
                                            <p:txEl>
                                              <p:pRg st="8" end="8"/>
                                            </p:txEl>
                                          </p:spTgt>
                                        </p:tgtEl>
                                      </p:cBhvr>
                                    </p:animEffect>
                                    <p:anim calcmode="lin" valueType="num">
                                      <p:cBhvr>
                                        <p:cTn id="5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9">
                                            <p:txEl>
                                              <p:pRg st="9" end="9"/>
                                            </p:txEl>
                                          </p:spTgt>
                                        </p:tgtEl>
                                        <p:attrNameLst>
                                          <p:attrName>style.visibility</p:attrName>
                                        </p:attrNameLst>
                                      </p:cBhvr>
                                      <p:to>
                                        <p:strVal val="visible"/>
                                      </p:to>
                                    </p:set>
                                    <p:animEffect transition="in" filter="fade">
                                      <p:cBhvr>
                                        <p:cTn id="57" dur="1000"/>
                                        <p:tgtEl>
                                          <p:spTgt spid="9">
                                            <p:txEl>
                                              <p:pRg st="9" end="9"/>
                                            </p:txEl>
                                          </p:spTgt>
                                        </p:tgtEl>
                                      </p:cBhvr>
                                    </p:animEffect>
                                    <p:anim calcmode="lin" valueType="num">
                                      <p:cBhvr>
                                        <p:cTn id="58"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9">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
                                            <p:txEl>
                                              <p:pRg st="10" end="10"/>
                                            </p:txEl>
                                          </p:spTgt>
                                        </p:tgtEl>
                                        <p:attrNameLst>
                                          <p:attrName>style.visibility</p:attrName>
                                        </p:attrNameLst>
                                      </p:cBhvr>
                                      <p:to>
                                        <p:strVal val="visible"/>
                                      </p:to>
                                    </p:set>
                                    <p:animEffect transition="in" filter="fade">
                                      <p:cBhvr>
                                        <p:cTn id="62" dur="1000"/>
                                        <p:tgtEl>
                                          <p:spTgt spid="9">
                                            <p:txEl>
                                              <p:pRg st="10" end="10"/>
                                            </p:txEl>
                                          </p:spTgt>
                                        </p:tgtEl>
                                      </p:cBhvr>
                                    </p:animEffect>
                                    <p:anim calcmode="lin" valueType="num">
                                      <p:cBhvr>
                                        <p:cTn id="63"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a 9"/>
          <p:cNvGrpSpPr/>
          <p:nvPr/>
        </p:nvGrpSpPr>
        <p:grpSpPr>
          <a:xfrm>
            <a:off x="243980" y="548680"/>
            <a:ext cx="8900020" cy="5923010"/>
            <a:chOff x="243980" y="548680"/>
            <a:chExt cx="8900020" cy="5923010"/>
          </a:xfrm>
        </p:grpSpPr>
        <p:pic>
          <p:nvPicPr>
            <p:cNvPr id="4" name="Obraz 3" descr="DSC06004.JPG"/>
            <p:cNvPicPr>
              <a:picLocks noChangeAspect="1"/>
            </p:cNvPicPr>
            <p:nvPr/>
          </p:nvPicPr>
          <p:blipFill>
            <a:blip r:embed="rId2" cstate="print"/>
            <a:stretch>
              <a:fillRect/>
            </a:stretch>
          </p:blipFill>
          <p:spPr>
            <a:xfrm>
              <a:off x="243980" y="548680"/>
              <a:ext cx="8900020" cy="5923010"/>
            </a:xfrm>
            <a:prstGeom prst="rect">
              <a:avLst/>
            </a:prstGeom>
            <a:effectLst>
              <a:softEdge rad="317500"/>
            </a:effectLst>
          </p:spPr>
        </p:pic>
        <p:sp>
          <p:nvSpPr>
            <p:cNvPr id="9" name="Prostokąt zaokrąglony 8"/>
            <p:cNvSpPr/>
            <p:nvPr/>
          </p:nvSpPr>
          <p:spPr>
            <a:xfrm>
              <a:off x="4932040" y="1484784"/>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Marcin</a:t>
              </a:r>
            </a:p>
          </p:txBody>
        </p:sp>
      </p:grpSp>
      <p:grpSp>
        <p:nvGrpSpPr>
          <p:cNvPr id="11" name="Grupa 10"/>
          <p:cNvGrpSpPr/>
          <p:nvPr/>
        </p:nvGrpSpPr>
        <p:grpSpPr>
          <a:xfrm>
            <a:off x="179512" y="476672"/>
            <a:ext cx="8676456" cy="5774227"/>
            <a:chOff x="179512" y="476672"/>
            <a:chExt cx="8676456" cy="5774227"/>
          </a:xfrm>
        </p:grpSpPr>
        <p:pic>
          <p:nvPicPr>
            <p:cNvPr id="12" name="Obraz 11" descr="DSC05993.JPG"/>
            <p:cNvPicPr>
              <a:picLocks noChangeAspect="1"/>
            </p:cNvPicPr>
            <p:nvPr/>
          </p:nvPicPr>
          <p:blipFill>
            <a:blip r:embed="rId3" cstate="print"/>
            <a:stretch>
              <a:fillRect/>
            </a:stretch>
          </p:blipFill>
          <p:spPr>
            <a:xfrm>
              <a:off x="179512" y="476672"/>
              <a:ext cx="8676456" cy="5774227"/>
            </a:xfrm>
            <a:prstGeom prst="rect">
              <a:avLst/>
            </a:prstGeom>
            <a:effectLst>
              <a:softEdge rad="317500"/>
            </a:effectLst>
          </p:spPr>
        </p:pic>
        <p:sp>
          <p:nvSpPr>
            <p:cNvPr id="13" name="Prostokąt zaokrąglony 12"/>
            <p:cNvSpPr/>
            <p:nvPr/>
          </p:nvSpPr>
          <p:spPr>
            <a:xfrm>
              <a:off x="6156176" y="1340768"/>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Mariusz</a:t>
              </a:r>
            </a:p>
          </p:txBody>
        </p:sp>
      </p:grpSp>
      <p:pic>
        <p:nvPicPr>
          <p:cNvPr id="9217" name="Picture 1" descr="C:\Documents and Settings\Jacek\Pulpit\Zdjęcia Projekt\IR_0025.jpg"/>
          <p:cNvPicPr>
            <a:picLocks noChangeAspect="1" noChangeArrowheads="1"/>
          </p:cNvPicPr>
          <p:nvPr/>
        </p:nvPicPr>
        <p:blipFill>
          <a:blip r:embed="rId4" cstate="print"/>
          <a:srcRect/>
          <a:stretch>
            <a:fillRect/>
          </a:stretch>
        </p:blipFill>
        <p:spPr bwMode="auto">
          <a:xfrm>
            <a:off x="2483768" y="980728"/>
            <a:ext cx="4896544" cy="4896544"/>
          </a:xfrm>
          <a:prstGeom prst="rect">
            <a:avLst/>
          </a:prstGeom>
          <a:noFill/>
          <a:effectLst>
            <a:softEdge rad="127000"/>
          </a:effectLst>
        </p:spPr>
      </p:pic>
      <p:sp>
        <p:nvSpPr>
          <p:cNvPr id="15" name="Prostokąt zaokrąglony 14"/>
          <p:cNvSpPr/>
          <p:nvPr/>
        </p:nvSpPr>
        <p:spPr>
          <a:xfrm>
            <a:off x="4355976" y="548680"/>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Dominika</a:t>
            </a:r>
          </a:p>
        </p:txBody>
      </p:sp>
      <p:sp>
        <p:nvSpPr>
          <p:cNvPr id="14" name="UTurnArrow">
            <a:hlinkClick r:id="rId5"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9217"/>
                                        </p:tgtEl>
                                        <p:attrNameLst>
                                          <p:attrName>style.visibility</p:attrName>
                                        </p:attrNameLst>
                                      </p:cBhvr>
                                      <p:to>
                                        <p:strVal val="visible"/>
                                      </p:to>
                                    </p:set>
                                    <p:animEffect transition="in" filter="fade">
                                      <p:cBhvr>
                                        <p:cTn id="24" dur="1000"/>
                                        <p:tgtEl>
                                          <p:spTgt spid="9217"/>
                                        </p:tgtEl>
                                      </p:cBhvr>
                                    </p:animEffect>
                                    <p:anim calcmode="lin" valueType="num">
                                      <p:cBhvr>
                                        <p:cTn id="25" dur="1000" fill="hold"/>
                                        <p:tgtEl>
                                          <p:spTgt spid="9217"/>
                                        </p:tgtEl>
                                        <p:attrNameLst>
                                          <p:attrName>ppt_x</p:attrName>
                                        </p:attrNameLst>
                                      </p:cBhvr>
                                      <p:tavLst>
                                        <p:tav tm="0">
                                          <p:val>
                                            <p:strVal val="#ppt_x"/>
                                          </p:val>
                                        </p:tav>
                                        <p:tav tm="100000">
                                          <p:val>
                                            <p:strVal val="#ppt_x"/>
                                          </p:val>
                                        </p:tav>
                                      </p:tavLst>
                                    </p:anim>
                                    <p:anim calcmode="lin" valueType="num">
                                      <p:cBhvr>
                                        <p:cTn id="26" dur="1000" fill="hold"/>
                                        <p:tgtEl>
                                          <p:spTgt spid="9217"/>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2000"/>
                                        <p:tgtEl>
                                          <p:spTgt spid="11"/>
                                        </p:tgtEl>
                                      </p:cBhvr>
                                    </p:animEffect>
                                    <p:set>
                                      <p:cBhvr>
                                        <p:cTn id="29" dur="1" fill="hold">
                                          <p:stCondLst>
                                            <p:cond delay="1999"/>
                                          </p:stCondLst>
                                        </p:cTn>
                                        <p:tgtEl>
                                          <p:spTgt spid="11"/>
                                        </p:tgtEl>
                                        <p:attrNameLst>
                                          <p:attrName>style.visibility</p:attrName>
                                        </p:attrNameLst>
                                      </p:cBhvr>
                                      <p:to>
                                        <p:strVal val="hidden"/>
                                      </p:to>
                                    </p:set>
                                  </p:childTnLst>
                                </p:cTn>
                              </p:par>
                              <p:par>
                                <p:cTn id="30" presetID="47"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acek\Ustawienia lokalne\Temporary Internet Files\Content.IE5\7MMA1XTC\MC900441423[1].png">
            <a:hlinkClick r:id="rId2" action="ppaction://hlinkfile"/>
          </p:cNvPr>
          <p:cNvPicPr>
            <a:picLocks noChangeAspect="1" noChangeArrowheads="1"/>
          </p:cNvPicPr>
          <p:nvPr/>
        </p:nvPicPr>
        <p:blipFill>
          <a:blip r:embed="rId3" cstate="print"/>
          <a:srcRect/>
          <a:stretch>
            <a:fillRect/>
          </a:stretch>
        </p:blipFill>
        <p:spPr bwMode="auto">
          <a:xfrm>
            <a:off x="2771800" y="1700808"/>
            <a:ext cx="3657600" cy="3657600"/>
          </a:xfrm>
          <a:prstGeom prst="rect">
            <a:avLst/>
          </a:prstGeom>
          <a:noFill/>
        </p:spPr>
      </p:pic>
      <p:sp>
        <p:nvSpPr>
          <p:cNvPr id="3" name="Tytuł 1"/>
          <p:cNvSpPr txBox="1">
            <a:spLocks/>
          </p:cNvSpPr>
          <p:nvPr/>
        </p:nvSpPr>
        <p:spPr>
          <a:xfrm>
            <a:off x="-36512" y="116632"/>
            <a:ext cx="9083352" cy="1143000"/>
          </a:xfrm>
          <a:prstGeom prst="rect">
            <a:avLst/>
          </a:prstGeom>
        </p:spPr>
        <p:txBody>
          <a:bodyPr>
            <a:noAutofit/>
          </a:bodyPr>
          <a:lstStyle/>
          <a:p>
            <a:pPr lvl="0" algn="ctr">
              <a:spcBef>
                <a:spcPct val="0"/>
              </a:spcBef>
            </a:pPr>
            <a:r>
              <a:rPr kumimoji="0" lang="pl-PL" sz="4400" b="1" i="1"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mj-cs"/>
              </a:rPr>
              <a:t>Film z </a:t>
            </a:r>
            <a:r>
              <a:rPr lang="pl-PL" sz="4400" b="1" i="1" dirty="0" smtClean="0">
                <a:solidFill>
                  <a:srgbClr val="FFC000"/>
                </a:solidFill>
                <a:effectLst>
                  <a:outerShdw blurRad="38100" dist="38100" dir="2700000" algn="tl">
                    <a:srgbClr val="000000">
                      <a:alpha val="43137"/>
                    </a:srgbClr>
                  </a:outerShdw>
                </a:effectLst>
                <a:latin typeface="Bookman Old Style" pitchFamily="18" charset="0"/>
              </a:rPr>
              <a:t>zajęć laboratyjnych dla uczniów naszej szkoły</a:t>
            </a:r>
            <a:r>
              <a:rPr kumimoji="0" lang="pl-PL" sz="4400" b="1" i="1"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mj-cs"/>
              </a:rPr>
              <a:t> </a:t>
            </a:r>
            <a:endParaRPr kumimoji="0" lang="pl-PL" sz="44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mj-cs"/>
            </a:endParaRPr>
          </a:p>
        </p:txBody>
      </p:sp>
      <p:sp>
        <p:nvSpPr>
          <p:cNvPr id="4" name="UTurnArrow">
            <a:hlinkClick r:id="rId4"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
        <p:nvSpPr>
          <p:cNvPr id="5" name="pole tekstowe 4"/>
          <p:cNvSpPr txBox="1"/>
          <p:nvPr/>
        </p:nvSpPr>
        <p:spPr>
          <a:xfrm>
            <a:off x="323528" y="5301208"/>
            <a:ext cx="8244408" cy="769441"/>
          </a:xfrm>
          <a:prstGeom prst="rect">
            <a:avLst/>
          </a:prstGeom>
          <a:noFill/>
        </p:spPr>
        <p:txBody>
          <a:bodyPr wrap="square" rtlCol="0">
            <a:spAutoFit/>
          </a:bodyPr>
          <a:lstStyle/>
          <a:p>
            <a:r>
              <a:rPr lang="pl-PL" sz="2200" i="1" dirty="0" smtClean="0">
                <a:solidFill>
                  <a:srgbClr val="002060"/>
                </a:solidFill>
              </a:rPr>
              <a:t>W prezentacji projektu „Odnawialne źródła wokół naszej szkoły” w dniu 15.03.2013r uczestniczyło 170 uczniów i pracowników naszej szkoły </a:t>
            </a:r>
          </a:p>
        </p:txBody>
      </p:sp>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Documents and Settings\Jacek\Pulpit\Nowy folder\IMG_8951.jpg"/>
          <p:cNvPicPr>
            <a:picLocks noChangeAspect="1" noChangeArrowheads="1"/>
          </p:cNvPicPr>
          <p:nvPr/>
        </p:nvPicPr>
        <p:blipFill>
          <a:blip r:embed="rId2" cstate="print"/>
          <a:srcRect/>
          <a:stretch>
            <a:fillRect/>
          </a:stretch>
        </p:blipFill>
        <p:spPr bwMode="auto">
          <a:xfrm>
            <a:off x="248931" y="24680"/>
            <a:ext cx="8859573" cy="6644680"/>
          </a:xfrm>
          <a:prstGeom prst="rect">
            <a:avLst/>
          </a:prstGeom>
          <a:noFill/>
          <a:effectLst>
            <a:softEdge rad="635000"/>
          </a:effectLst>
        </p:spPr>
      </p:pic>
      <p:sp>
        <p:nvSpPr>
          <p:cNvPr id="2" name="Tytuł 1"/>
          <p:cNvSpPr txBox="1">
            <a:spLocks/>
          </p:cNvSpPr>
          <p:nvPr/>
        </p:nvSpPr>
        <p:spPr>
          <a:xfrm>
            <a:off x="-36512" y="116632"/>
            <a:ext cx="9083352"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4000" b="1" i="1"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mj-cs"/>
              </a:rPr>
              <a:t>Uczestnicy projektu</a:t>
            </a:r>
            <a:endParaRPr kumimoji="0" lang="pl-PL" sz="4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mj-cs"/>
            </a:endParaRPr>
          </a:p>
        </p:txBody>
      </p:sp>
      <p:sp>
        <p:nvSpPr>
          <p:cNvPr id="10" name="Prostokąt zaokrąglony 9"/>
          <p:cNvSpPr/>
          <p:nvPr/>
        </p:nvSpPr>
        <p:spPr>
          <a:xfrm>
            <a:off x="1187624" y="1556792"/>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Mateusz</a:t>
            </a:r>
          </a:p>
        </p:txBody>
      </p:sp>
      <p:sp>
        <p:nvSpPr>
          <p:cNvPr id="11" name="Prostokąt zaokrąglony 10"/>
          <p:cNvSpPr/>
          <p:nvPr/>
        </p:nvSpPr>
        <p:spPr>
          <a:xfrm>
            <a:off x="1979712" y="980728"/>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Grzesiek</a:t>
            </a:r>
          </a:p>
        </p:txBody>
      </p:sp>
      <p:sp>
        <p:nvSpPr>
          <p:cNvPr id="12" name="Prostokąt zaokrąglony 11"/>
          <p:cNvSpPr/>
          <p:nvPr/>
        </p:nvSpPr>
        <p:spPr>
          <a:xfrm>
            <a:off x="3059832" y="1556792"/>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Patryk</a:t>
            </a:r>
          </a:p>
        </p:txBody>
      </p:sp>
      <p:sp>
        <p:nvSpPr>
          <p:cNvPr id="13" name="Prostokąt zaokrąglony 12"/>
          <p:cNvSpPr/>
          <p:nvPr/>
        </p:nvSpPr>
        <p:spPr>
          <a:xfrm>
            <a:off x="3923928" y="980728"/>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Damian</a:t>
            </a:r>
          </a:p>
        </p:txBody>
      </p:sp>
      <p:sp>
        <p:nvSpPr>
          <p:cNvPr id="14" name="Prostokąt zaokrąglony 13"/>
          <p:cNvSpPr/>
          <p:nvPr/>
        </p:nvSpPr>
        <p:spPr>
          <a:xfrm>
            <a:off x="4644008" y="1628800"/>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Marcin</a:t>
            </a:r>
          </a:p>
        </p:txBody>
      </p:sp>
      <p:sp>
        <p:nvSpPr>
          <p:cNvPr id="15" name="Prostokąt zaokrąglony 14"/>
          <p:cNvSpPr/>
          <p:nvPr/>
        </p:nvSpPr>
        <p:spPr>
          <a:xfrm>
            <a:off x="5436096" y="1124744"/>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Piotrek</a:t>
            </a:r>
          </a:p>
        </p:txBody>
      </p:sp>
      <p:sp>
        <p:nvSpPr>
          <p:cNvPr id="16" name="Prostokąt zaokrąglony 15"/>
          <p:cNvSpPr/>
          <p:nvPr/>
        </p:nvSpPr>
        <p:spPr>
          <a:xfrm>
            <a:off x="7020272" y="1196752"/>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Mateusz</a:t>
            </a:r>
          </a:p>
        </p:txBody>
      </p:sp>
      <p:sp>
        <p:nvSpPr>
          <p:cNvPr id="17" name="Prostokąt zaokrąglony 16"/>
          <p:cNvSpPr/>
          <p:nvPr/>
        </p:nvSpPr>
        <p:spPr>
          <a:xfrm>
            <a:off x="6228184" y="4293096"/>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Dominika</a:t>
            </a:r>
          </a:p>
        </p:txBody>
      </p:sp>
      <p:sp>
        <p:nvSpPr>
          <p:cNvPr id="18" name="Prostokąt zaokrąglony 17"/>
          <p:cNvSpPr/>
          <p:nvPr/>
        </p:nvSpPr>
        <p:spPr>
          <a:xfrm>
            <a:off x="4499992" y="4437112"/>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Ala</a:t>
            </a:r>
          </a:p>
        </p:txBody>
      </p:sp>
      <p:sp>
        <p:nvSpPr>
          <p:cNvPr id="19" name="Prostokąt zaokrąglony 18"/>
          <p:cNvSpPr/>
          <p:nvPr/>
        </p:nvSpPr>
        <p:spPr>
          <a:xfrm>
            <a:off x="1835696" y="4437112"/>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Dagmara</a:t>
            </a:r>
          </a:p>
        </p:txBody>
      </p:sp>
      <p:sp>
        <p:nvSpPr>
          <p:cNvPr id="20" name="Prostokąt zaokrąglony 19"/>
          <p:cNvSpPr/>
          <p:nvPr/>
        </p:nvSpPr>
        <p:spPr>
          <a:xfrm>
            <a:off x="2699792" y="3429000"/>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Pan Bogdan </a:t>
            </a:r>
          </a:p>
        </p:txBody>
      </p:sp>
      <p:sp>
        <p:nvSpPr>
          <p:cNvPr id="21" name="Prostokąt zaokrąglony 20"/>
          <p:cNvSpPr/>
          <p:nvPr/>
        </p:nvSpPr>
        <p:spPr>
          <a:xfrm>
            <a:off x="3203848" y="4581128"/>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Pani Danuta</a:t>
            </a:r>
          </a:p>
        </p:txBody>
      </p:sp>
      <p:sp>
        <p:nvSpPr>
          <p:cNvPr id="22" name="Prostokąt zaokrąglony 21"/>
          <p:cNvSpPr/>
          <p:nvPr/>
        </p:nvSpPr>
        <p:spPr>
          <a:xfrm>
            <a:off x="0" y="1916832"/>
            <a:ext cx="1187624" cy="432048"/>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Adrian</a:t>
            </a:r>
            <a:endParaRPr lang="pl-PL" dirty="0"/>
          </a:p>
        </p:txBody>
      </p:sp>
      <p:pic>
        <p:nvPicPr>
          <p:cNvPr id="23" name="Obraz 22" descr="DSC05996.JPG"/>
          <p:cNvPicPr>
            <a:picLocks noChangeAspect="1"/>
          </p:cNvPicPr>
          <p:nvPr/>
        </p:nvPicPr>
        <p:blipFill>
          <a:blip r:embed="rId3" cstate="print"/>
          <a:srcRect l="33851" t="20116" r="46461" b="14803"/>
          <a:stretch>
            <a:fillRect/>
          </a:stretch>
        </p:blipFill>
        <p:spPr>
          <a:xfrm>
            <a:off x="-252536" y="2204864"/>
            <a:ext cx="1800200" cy="3960440"/>
          </a:xfrm>
          <a:prstGeom prst="rect">
            <a:avLst/>
          </a:prstGeom>
          <a:effectLst>
            <a:softEdge rad="317500"/>
          </a:effectLst>
        </p:spPr>
      </p:pic>
      <p:pic>
        <p:nvPicPr>
          <p:cNvPr id="24" name="Picture 4" descr="C:\Documents and Settings\Jacek\Pulpit\now\Zdjęcie1544.jpg"/>
          <p:cNvPicPr>
            <a:picLocks noChangeAspect="1" noChangeArrowheads="1"/>
          </p:cNvPicPr>
          <p:nvPr/>
        </p:nvPicPr>
        <p:blipFill>
          <a:blip r:embed="rId4" cstate="print"/>
          <a:srcRect l="2620" t="15301" r="73865" b="1690"/>
          <a:stretch>
            <a:fillRect/>
          </a:stretch>
        </p:blipFill>
        <p:spPr bwMode="auto">
          <a:xfrm>
            <a:off x="7729678" y="2564904"/>
            <a:ext cx="1414322" cy="3888432"/>
          </a:xfrm>
          <a:prstGeom prst="rect">
            <a:avLst/>
          </a:prstGeom>
          <a:noFill/>
          <a:effectLst>
            <a:softEdge rad="317500"/>
          </a:effectLst>
        </p:spPr>
      </p:pic>
      <p:sp>
        <p:nvSpPr>
          <p:cNvPr id="25" name="Prostokąt zaokrąglony 24"/>
          <p:cNvSpPr/>
          <p:nvPr/>
        </p:nvSpPr>
        <p:spPr>
          <a:xfrm>
            <a:off x="7991872" y="1916832"/>
            <a:ext cx="1152128" cy="576064"/>
          </a:xfrm>
          <a:prstGeom prst="roundRect">
            <a:avLst/>
          </a:prstGeom>
          <a:gradFill>
            <a:gsLst>
              <a:gs pos="0">
                <a:schemeClr val="accent3">
                  <a:tint val="50000"/>
                  <a:satMod val="300000"/>
                  <a:alpha val="19000"/>
                </a:schemeClr>
              </a:gs>
              <a:gs pos="35000">
                <a:schemeClr val="accent3">
                  <a:tint val="37000"/>
                  <a:satMod val="300000"/>
                </a:schemeClr>
              </a:gs>
              <a:gs pos="100000">
                <a:schemeClr val="accent3">
                  <a:tint val="15000"/>
                  <a:satMod val="350000"/>
                </a:schemeClr>
              </a:gs>
            </a:gsLst>
          </a:gradFill>
          <a:ln>
            <a:gradFill>
              <a:gsLst>
                <a:gs pos="0">
                  <a:srgbClr val="000082"/>
                </a:gs>
                <a:gs pos="30000">
                  <a:srgbClr val="66008F"/>
                </a:gs>
                <a:gs pos="64999">
                  <a:srgbClr val="BA0066"/>
                </a:gs>
                <a:gs pos="89999">
                  <a:srgbClr val="FF0000"/>
                </a:gs>
                <a:gs pos="100000">
                  <a:srgbClr val="FF8200"/>
                </a:gs>
              </a:gsLst>
              <a:lin ang="5400000" scaled="0"/>
            </a:gra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pl-PL" dirty="0" smtClean="0"/>
              <a:t>Monika</a:t>
            </a:r>
          </a:p>
        </p:txBody>
      </p:sp>
      <p:sp>
        <p:nvSpPr>
          <p:cNvPr id="26" name="UTurnArrow">
            <a:hlinkClick r:id="rId5"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512" y="116632"/>
            <a:ext cx="9083352" cy="1143000"/>
          </a:xfrm>
        </p:spPr>
        <p:txBody>
          <a:bodyPr>
            <a:noAutofit/>
          </a:bodyPr>
          <a:lstStyle/>
          <a:p>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Podsumowanie projektu</a:t>
            </a:r>
            <a:br>
              <a:rPr lang="pl-PL" sz="5400" b="1" i="1" dirty="0" smtClean="0">
                <a:solidFill>
                  <a:srgbClr val="FFC000"/>
                </a:solidFill>
                <a:effectLst>
                  <a:outerShdw blurRad="38100" dist="38100" dir="2700000" algn="tl">
                    <a:srgbClr val="000000">
                      <a:alpha val="43137"/>
                    </a:srgbClr>
                  </a:outerShdw>
                </a:effectLst>
                <a:latin typeface="Bookman Old Style" pitchFamily="18" charset="0"/>
              </a:rPr>
            </a:b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4" name="pole tekstowe 3"/>
          <p:cNvSpPr txBox="1"/>
          <p:nvPr/>
        </p:nvSpPr>
        <p:spPr>
          <a:xfrm>
            <a:off x="395536" y="764704"/>
            <a:ext cx="8352928" cy="6370975"/>
          </a:xfrm>
          <a:prstGeom prst="rect">
            <a:avLst/>
          </a:prstGeom>
          <a:noFill/>
        </p:spPr>
        <p:txBody>
          <a:bodyPr wrap="square" rtlCol="0">
            <a:spAutoFit/>
          </a:bodyPr>
          <a:lstStyle/>
          <a:p>
            <a:pPr lvl="0"/>
            <a:r>
              <a:rPr lang="pl-PL" sz="2000" b="1" i="1" dirty="0" smtClean="0">
                <a:solidFill>
                  <a:srgbClr val="002060"/>
                </a:solidFill>
              </a:rPr>
              <a:t>Projekt „odnawialne źródła energii wokół naszej szkoły” realizowany był w terminie 30.01.2013 -15.03.2013</a:t>
            </a:r>
          </a:p>
          <a:p>
            <a:pPr lvl="0"/>
            <a:r>
              <a:rPr lang="pl-PL" sz="2800" b="1" i="1" dirty="0" smtClean="0">
                <a:solidFill>
                  <a:srgbClr val="002060"/>
                </a:solidFill>
              </a:rPr>
              <a:t>1.Lista uczestników:</a:t>
            </a:r>
          </a:p>
          <a:p>
            <a:pPr lvl="0">
              <a:buFont typeface="Arial Black" pitchFamily="34" charset="0"/>
              <a:buChar char="☼"/>
            </a:pPr>
            <a:r>
              <a:rPr lang="pl-PL" sz="2000" i="1" dirty="0" smtClean="0">
                <a:solidFill>
                  <a:srgbClr val="002060"/>
                </a:solidFill>
              </a:rPr>
              <a:t> Alicja </a:t>
            </a:r>
            <a:r>
              <a:rPr lang="pl-PL" sz="2000" i="1" dirty="0" err="1" smtClean="0">
                <a:solidFill>
                  <a:srgbClr val="002060"/>
                </a:solidFill>
              </a:rPr>
              <a:t>Golaczek</a:t>
            </a:r>
            <a:r>
              <a:rPr lang="pl-PL" sz="2000" i="1" dirty="0" smtClean="0">
                <a:solidFill>
                  <a:srgbClr val="002060"/>
                </a:solidFill>
              </a:rPr>
              <a:t> </a:t>
            </a:r>
          </a:p>
          <a:p>
            <a:pPr lvl="0">
              <a:buFont typeface="Arial Black" pitchFamily="34" charset="0"/>
              <a:buChar char="☼"/>
            </a:pPr>
            <a:r>
              <a:rPr lang="pl-PL" sz="2000" i="1" dirty="0" smtClean="0">
                <a:solidFill>
                  <a:srgbClr val="002060"/>
                </a:solidFill>
              </a:rPr>
              <a:t>Monika Przeradzka</a:t>
            </a:r>
          </a:p>
          <a:p>
            <a:pPr lvl="0">
              <a:buFont typeface="Arial Black" pitchFamily="34" charset="0"/>
              <a:buChar char="☼"/>
            </a:pPr>
            <a:r>
              <a:rPr lang="pl-PL" sz="2000" i="1" dirty="0" smtClean="0">
                <a:solidFill>
                  <a:srgbClr val="002060"/>
                </a:solidFill>
              </a:rPr>
              <a:t>Dagmara Zięba</a:t>
            </a:r>
          </a:p>
          <a:p>
            <a:pPr lvl="0">
              <a:buFont typeface="Arial Black" pitchFamily="34" charset="0"/>
              <a:buChar char="☼"/>
            </a:pPr>
            <a:r>
              <a:rPr lang="pl-PL" sz="2000" i="1" dirty="0" smtClean="0">
                <a:solidFill>
                  <a:srgbClr val="002060"/>
                </a:solidFill>
              </a:rPr>
              <a:t>Dominika Musiał</a:t>
            </a:r>
          </a:p>
          <a:p>
            <a:pPr lvl="0">
              <a:buFont typeface="Arial Black" pitchFamily="34" charset="0"/>
              <a:buChar char="☼"/>
            </a:pPr>
            <a:r>
              <a:rPr lang="pl-PL" sz="2000" i="1" dirty="0" smtClean="0">
                <a:solidFill>
                  <a:srgbClr val="002060"/>
                </a:solidFill>
              </a:rPr>
              <a:t>Marcin Blaszczyk</a:t>
            </a:r>
          </a:p>
          <a:p>
            <a:pPr lvl="0">
              <a:buFont typeface="Arial Black" pitchFamily="34" charset="0"/>
              <a:buChar char="☼"/>
            </a:pPr>
            <a:r>
              <a:rPr lang="pl-PL" sz="2000" i="1" dirty="0" smtClean="0">
                <a:solidFill>
                  <a:srgbClr val="002060"/>
                </a:solidFill>
              </a:rPr>
              <a:t>Mariusz Majchrzak</a:t>
            </a:r>
          </a:p>
          <a:p>
            <a:pPr lvl="0">
              <a:buFont typeface="Arial Black" pitchFamily="34" charset="0"/>
              <a:buChar char="☼"/>
            </a:pPr>
            <a:r>
              <a:rPr lang="pl-PL" sz="2000" i="1" dirty="0" smtClean="0">
                <a:solidFill>
                  <a:srgbClr val="002060"/>
                </a:solidFill>
              </a:rPr>
              <a:t>Piotr Świetlik</a:t>
            </a:r>
          </a:p>
          <a:p>
            <a:pPr lvl="0">
              <a:buFont typeface="Arial Black" pitchFamily="34" charset="0"/>
              <a:buChar char="☼"/>
            </a:pPr>
            <a:r>
              <a:rPr lang="pl-PL" sz="2000" i="1" dirty="0" smtClean="0">
                <a:solidFill>
                  <a:srgbClr val="002060"/>
                </a:solidFill>
              </a:rPr>
              <a:t>Damian Kot </a:t>
            </a:r>
          </a:p>
          <a:p>
            <a:pPr lvl="0">
              <a:buFont typeface="Arial Black" pitchFamily="34" charset="0"/>
              <a:buChar char="☼"/>
            </a:pPr>
            <a:r>
              <a:rPr lang="pl-PL" sz="2000" i="1" dirty="0" smtClean="0">
                <a:solidFill>
                  <a:srgbClr val="002060"/>
                </a:solidFill>
              </a:rPr>
              <a:t>Patryk Orman </a:t>
            </a:r>
          </a:p>
          <a:p>
            <a:pPr lvl="0">
              <a:buFont typeface="Arial Black" pitchFamily="34" charset="0"/>
              <a:buChar char="☼"/>
            </a:pPr>
            <a:r>
              <a:rPr lang="pl-PL" sz="2000" i="1" dirty="0" smtClean="0">
                <a:solidFill>
                  <a:srgbClr val="002060"/>
                </a:solidFill>
              </a:rPr>
              <a:t>Adrian Kobryń</a:t>
            </a:r>
          </a:p>
          <a:p>
            <a:pPr lvl="0">
              <a:buFont typeface="Arial Black" pitchFamily="34" charset="0"/>
              <a:buChar char="☼"/>
            </a:pPr>
            <a:r>
              <a:rPr lang="pl-PL" sz="2000" i="1" dirty="0" smtClean="0">
                <a:solidFill>
                  <a:srgbClr val="002060"/>
                </a:solidFill>
              </a:rPr>
              <a:t>Grzegorz Kępski</a:t>
            </a:r>
          </a:p>
          <a:p>
            <a:pPr lvl="0">
              <a:buFont typeface="Arial Black" pitchFamily="34" charset="0"/>
              <a:buChar char="☼"/>
            </a:pPr>
            <a:r>
              <a:rPr lang="pl-PL" sz="2000" i="1" dirty="0" smtClean="0">
                <a:solidFill>
                  <a:srgbClr val="002060"/>
                </a:solidFill>
              </a:rPr>
              <a:t>Mateusz </a:t>
            </a:r>
            <a:r>
              <a:rPr lang="pl-PL" sz="2000" i="1" dirty="0" err="1" smtClean="0">
                <a:solidFill>
                  <a:srgbClr val="002060"/>
                </a:solidFill>
              </a:rPr>
              <a:t>Kinel</a:t>
            </a:r>
            <a:endParaRPr lang="pl-PL" sz="2000" i="1" dirty="0" smtClean="0">
              <a:solidFill>
                <a:srgbClr val="002060"/>
              </a:solidFill>
            </a:endParaRPr>
          </a:p>
          <a:p>
            <a:pPr lvl="0">
              <a:buFont typeface="Arial Black" pitchFamily="34" charset="0"/>
              <a:buChar char="☼"/>
            </a:pPr>
            <a:r>
              <a:rPr lang="pl-PL" sz="2000" i="1" dirty="0" smtClean="0">
                <a:solidFill>
                  <a:srgbClr val="002060"/>
                </a:solidFill>
              </a:rPr>
              <a:t>Karol Błotniak</a:t>
            </a:r>
          </a:p>
          <a:p>
            <a:pPr lvl="0"/>
            <a:r>
              <a:rPr lang="pl-PL" sz="2000" b="1" i="1" dirty="0" smtClean="0">
                <a:solidFill>
                  <a:srgbClr val="002060"/>
                </a:solidFill>
              </a:rPr>
              <a:t>Opiekunowie:</a:t>
            </a:r>
          </a:p>
          <a:p>
            <a:pPr>
              <a:buFont typeface="Arial Black" pitchFamily="34" charset="0"/>
              <a:buChar char="☼"/>
            </a:pPr>
            <a:r>
              <a:rPr lang="pl-PL" sz="2000" b="1" i="1" dirty="0" smtClean="0">
                <a:solidFill>
                  <a:srgbClr val="002060"/>
                </a:solidFill>
              </a:rPr>
              <a:t>Danuta Kozińska</a:t>
            </a:r>
          </a:p>
          <a:p>
            <a:pPr>
              <a:buFont typeface="Arial Black" pitchFamily="34" charset="0"/>
              <a:buChar char="☼"/>
            </a:pPr>
            <a:r>
              <a:rPr lang="pl-PL" sz="2000" b="1" i="1" dirty="0" smtClean="0">
                <a:solidFill>
                  <a:srgbClr val="002060"/>
                </a:solidFill>
              </a:rPr>
              <a:t>Bogdan Klocek</a:t>
            </a:r>
          </a:p>
          <a:p>
            <a:pPr lvl="0"/>
            <a:endParaRPr lang="pl-PL" sz="2000" b="1" i="1" dirty="0" smtClean="0">
              <a:solidFill>
                <a:srgbClr val="002060"/>
              </a:solidFill>
            </a:endParaRPr>
          </a:p>
        </p:txBody>
      </p:sp>
      <p:sp>
        <p:nvSpPr>
          <p:cNvPr id="5"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11560" y="404664"/>
            <a:ext cx="8064896" cy="5139869"/>
          </a:xfrm>
          <a:prstGeom prst="rect">
            <a:avLst/>
          </a:prstGeom>
          <a:noFill/>
        </p:spPr>
        <p:txBody>
          <a:bodyPr wrap="square" rtlCol="0">
            <a:spAutoFit/>
          </a:bodyPr>
          <a:lstStyle/>
          <a:p>
            <a:r>
              <a:rPr lang="pl-PL" sz="4800" b="1" i="1" dirty="0" smtClean="0">
                <a:solidFill>
                  <a:srgbClr val="002060"/>
                </a:solidFill>
              </a:rPr>
              <a:t>2.Cele konkursu: </a:t>
            </a:r>
          </a:p>
          <a:p>
            <a:pPr>
              <a:buFont typeface="Arial Black" pitchFamily="34" charset="0"/>
              <a:buChar char="☼"/>
            </a:pPr>
            <a:r>
              <a:rPr lang="pl-PL" sz="2800" i="1" dirty="0" smtClean="0">
                <a:solidFill>
                  <a:srgbClr val="002060"/>
                </a:solidFill>
              </a:rPr>
              <a:t>Przedstawienie odnawialnych źródeł energii 	znajdujących się wokół naszej szkoły,</a:t>
            </a:r>
          </a:p>
          <a:p>
            <a:pPr>
              <a:buFont typeface="Arial Black" pitchFamily="34" charset="0"/>
              <a:buChar char="☼"/>
            </a:pPr>
            <a:r>
              <a:rPr lang="pl-PL" sz="2800" i="1" dirty="0" smtClean="0">
                <a:solidFill>
                  <a:srgbClr val="002060"/>
                </a:solidFill>
              </a:rPr>
              <a:t>Określenie sposobów użytkowania,</a:t>
            </a:r>
          </a:p>
          <a:p>
            <a:pPr>
              <a:buFont typeface="Arial Black" pitchFamily="34" charset="0"/>
              <a:buChar char="☼"/>
            </a:pPr>
            <a:r>
              <a:rPr lang="pl-PL" sz="2800" i="1" dirty="0" smtClean="0">
                <a:solidFill>
                  <a:srgbClr val="002060"/>
                </a:solidFill>
              </a:rPr>
              <a:t>Możliwości wykorzystania produkowanej energii,</a:t>
            </a:r>
          </a:p>
          <a:p>
            <a:pPr>
              <a:buFont typeface="Arial Black" pitchFamily="34" charset="0"/>
              <a:buChar char="☼"/>
            </a:pPr>
            <a:r>
              <a:rPr lang="pl-PL" sz="2800" i="1" dirty="0" smtClean="0">
                <a:solidFill>
                  <a:srgbClr val="002060"/>
                </a:solidFill>
              </a:rPr>
              <a:t>Funkcjonowanie OZE w środowisku naturalnym i 	lokalnym</a:t>
            </a:r>
          </a:p>
          <a:p>
            <a:pPr>
              <a:buFont typeface="Arial Black" pitchFamily="34" charset="0"/>
              <a:buChar char="☼"/>
            </a:pPr>
            <a:r>
              <a:rPr lang="pl-PL" sz="2800" i="1" dirty="0" smtClean="0">
                <a:solidFill>
                  <a:srgbClr val="002060"/>
                </a:solidFill>
              </a:rPr>
              <a:t>Zainteresowanie młodzieży OZE i możliwością 	dalszego kształcenia w tym kierunku </a:t>
            </a:r>
          </a:p>
          <a:p>
            <a:pPr>
              <a:buFont typeface="Arial Black" pitchFamily="34" charset="0"/>
              <a:buChar char="☼"/>
            </a:pPr>
            <a:r>
              <a:rPr lang="pl-PL" sz="2800" i="1" dirty="0" smtClean="0">
                <a:solidFill>
                  <a:srgbClr val="002060"/>
                </a:solidFill>
              </a:rPr>
              <a:t>Kształtowanie współpracy w zespole i właściwych 	postaw </a:t>
            </a:r>
          </a:p>
        </p:txBody>
      </p:sp>
      <p:sp>
        <p:nvSpPr>
          <p:cNvPr id="3"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23528" y="260648"/>
            <a:ext cx="8496944" cy="6170920"/>
          </a:xfrm>
          <a:prstGeom prst="rect">
            <a:avLst/>
          </a:prstGeom>
          <a:noFill/>
        </p:spPr>
        <p:txBody>
          <a:bodyPr wrap="square" rtlCol="0">
            <a:spAutoFit/>
          </a:bodyPr>
          <a:lstStyle/>
          <a:p>
            <a:pPr lvl="0"/>
            <a:r>
              <a:rPr lang="pl-PL" sz="3200" b="1" i="1" dirty="0" smtClean="0">
                <a:solidFill>
                  <a:srgbClr val="002060"/>
                </a:solidFill>
              </a:rPr>
              <a:t>3.Opis założeń projektu:</a:t>
            </a:r>
          </a:p>
          <a:p>
            <a:pPr marL="457200" indent="-457200">
              <a:buFont typeface="+mj-lt"/>
              <a:buAutoNum type="alphaLcPeriod"/>
            </a:pPr>
            <a:r>
              <a:rPr lang="pl-PL" sz="2300" b="1" i="1" dirty="0" smtClean="0">
                <a:solidFill>
                  <a:srgbClr val="002060"/>
                </a:solidFill>
              </a:rPr>
              <a:t>Pierwszy etap elektrownie wodne Elektrownie wodne na rzece Gwdzie  w  Podgajach i Jastrowiu</a:t>
            </a:r>
          </a:p>
          <a:p>
            <a:pPr>
              <a:buFont typeface="Arial Black" pitchFamily="34" charset="0"/>
              <a:buChar char="☼"/>
            </a:pPr>
            <a:r>
              <a:rPr lang="pl-PL" sz="2300" i="1" dirty="0" smtClean="0">
                <a:solidFill>
                  <a:srgbClr val="002060"/>
                </a:solidFill>
              </a:rPr>
              <a:t>Zapoznanie się z lokalizacją budowli OZE </a:t>
            </a:r>
          </a:p>
          <a:p>
            <a:pPr>
              <a:buFont typeface="Arial Black" pitchFamily="34" charset="0"/>
              <a:buChar char="☼"/>
            </a:pPr>
            <a:r>
              <a:rPr lang="pl-PL" sz="2300" i="1" dirty="0" smtClean="0">
                <a:solidFill>
                  <a:srgbClr val="002060"/>
                </a:solidFill>
              </a:rPr>
              <a:t>Poznanie zasad działania obiektu </a:t>
            </a:r>
          </a:p>
          <a:p>
            <a:pPr>
              <a:buFont typeface="Arial Black" pitchFamily="34" charset="0"/>
              <a:buChar char="☼"/>
            </a:pPr>
            <a:r>
              <a:rPr lang="pl-PL" sz="2300" i="1" dirty="0" smtClean="0">
                <a:solidFill>
                  <a:srgbClr val="002060"/>
                </a:solidFill>
              </a:rPr>
              <a:t>Zapoznanie się z parametrami technicznymi i wydajnościową 	elektrowni </a:t>
            </a:r>
          </a:p>
          <a:p>
            <a:pPr>
              <a:buFont typeface="Arial Black" pitchFamily="34" charset="0"/>
              <a:buChar char="☼"/>
            </a:pPr>
            <a:r>
              <a:rPr lang="pl-PL" sz="2300" i="1" dirty="0" smtClean="0">
                <a:solidFill>
                  <a:srgbClr val="002060"/>
                </a:solidFill>
              </a:rPr>
              <a:t>Wady i zalety elektrowni wodnej </a:t>
            </a:r>
          </a:p>
          <a:p>
            <a:pPr>
              <a:buFont typeface="Arial Black" pitchFamily="34" charset="0"/>
              <a:buChar char="☼"/>
            </a:pPr>
            <a:r>
              <a:rPr lang="pl-PL" sz="2300" i="1" dirty="0" smtClean="0">
                <a:solidFill>
                  <a:srgbClr val="002060"/>
                </a:solidFill>
              </a:rPr>
              <a:t>Ograniczenia w funkcjonowaniu elektrowni wodnej </a:t>
            </a:r>
          </a:p>
          <a:p>
            <a:pPr>
              <a:buFont typeface="Arial Black" pitchFamily="34" charset="0"/>
              <a:buChar char="☼"/>
            </a:pPr>
            <a:r>
              <a:rPr lang="pl-PL" sz="2300" i="1" dirty="0" smtClean="0">
                <a:solidFill>
                  <a:srgbClr val="002060"/>
                </a:solidFill>
              </a:rPr>
              <a:t>Wywiad z pracownikiem elektrowni </a:t>
            </a:r>
          </a:p>
          <a:p>
            <a:pPr marL="457200" indent="-457200"/>
            <a:r>
              <a:rPr lang="pl-PL" sz="2300" b="1" i="1" dirty="0" smtClean="0">
                <a:solidFill>
                  <a:srgbClr val="002060"/>
                </a:solidFill>
              </a:rPr>
              <a:t>b.    Drugi etap Solary i wiatrak: Okonek, Jastrowie, Górzna </a:t>
            </a:r>
          </a:p>
          <a:p>
            <a:pPr>
              <a:buFont typeface="Arial Black" pitchFamily="34" charset="0"/>
              <a:buChar char="☼"/>
            </a:pPr>
            <a:r>
              <a:rPr lang="pl-PL" sz="2300" i="1" dirty="0" smtClean="0">
                <a:solidFill>
                  <a:srgbClr val="002060"/>
                </a:solidFill>
              </a:rPr>
              <a:t>Lokalizacja obiektów , specyfika działania i wykorzystania 	Odnawialnych Źródeł Energii</a:t>
            </a:r>
          </a:p>
          <a:p>
            <a:pPr>
              <a:buFont typeface="Arial Black" pitchFamily="34" charset="0"/>
              <a:buChar char="☼"/>
            </a:pPr>
            <a:r>
              <a:rPr lang="pl-PL" sz="2300" i="1" dirty="0" smtClean="0">
                <a:solidFill>
                  <a:srgbClr val="002060"/>
                </a:solidFill>
              </a:rPr>
              <a:t>Wady i zalety urządzeń </a:t>
            </a:r>
          </a:p>
          <a:p>
            <a:pPr>
              <a:buFont typeface="Arial Black" pitchFamily="34" charset="0"/>
              <a:buChar char="☼"/>
            </a:pPr>
            <a:r>
              <a:rPr lang="pl-PL" sz="2300" i="1" dirty="0" smtClean="0">
                <a:solidFill>
                  <a:srgbClr val="002060"/>
                </a:solidFill>
              </a:rPr>
              <a:t>Parametry ograniczające funkcjonowanie </a:t>
            </a:r>
          </a:p>
          <a:p>
            <a:pPr>
              <a:buFont typeface="Arial Black" pitchFamily="34" charset="0"/>
              <a:buChar char="☼"/>
            </a:pPr>
            <a:r>
              <a:rPr lang="pl-PL" sz="2300" i="1" dirty="0" smtClean="0">
                <a:solidFill>
                  <a:srgbClr val="002060"/>
                </a:solidFill>
              </a:rPr>
              <a:t>Wywiad z właścicielem urządzeń </a:t>
            </a:r>
          </a:p>
          <a:p>
            <a:endParaRPr lang="pl-PL" dirty="0"/>
          </a:p>
        </p:txBody>
      </p:sp>
      <p:sp>
        <p:nvSpPr>
          <p:cNvPr id="3"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23528" y="0"/>
            <a:ext cx="8568952" cy="6894195"/>
          </a:xfrm>
          <a:prstGeom prst="rect">
            <a:avLst/>
          </a:prstGeom>
          <a:noFill/>
        </p:spPr>
        <p:txBody>
          <a:bodyPr wrap="square" rtlCol="0">
            <a:spAutoFit/>
          </a:bodyPr>
          <a:lstStyle/>
          <a:p>
            <a:pPr lvl="0"/>
            <a:r>
              <a:rPr lang="pl-PL" sz="3200" b="1" i="1" dirty="0" smtClean="0">
                <a:solidFill>
                  <a:srgbClr val="002060"/>
                </a:solidFill>
              </a:rPr>
              <a:t>4.Praca wykonana przez uczniów/uczennice:</a:t>
            </a:r>
          </a:p>
          <a:p>
            <a:pPr lvl="0">
              <a:buFont typeface="Arial Black" pitchFamily="34" charset="0"/>
              <a:buChar char="☼"/>
            </a:pPr>
            <a:r>
              <a:rPr lang="pl-PL" sz="2300" i="1" dirty="0" smtClean="0">
                <a:solidFill>
                  <a:srgbClr val="002060"/>
                </a:solidFill>
              </a:rPr>
              <a:t>Zapoznanie się z funkcjonowaniem obiektów i urządzeń 	znajdujących się wokół naszej szkole </a:t>
            </a:r>
          </a:p>
          <a:p>
            <a:pPr lvl="0">
              <a:buFont typeface="Arial Black" pitchFamily="34" charset="0"/>
              <a:buChar char="☼"/>
            </a:pPr>
            <a:r>
              <a:rPr lang="pl-PL" sz="2300" i="1" dirty="0" smtClean="0">
                <a:solidFill>
                  <a:srgbClr val="002060"/>
                </a:solidFill>
              </a:rPr>
              <a:t>Wykonanie i gromadzenie zdjęć </a:t>
            </a:r>
          </a:p>
          <a:p>
            <a:pPr lvl="0">
              <a:buFont typeface="Arial Black" pitchFamily="34" charset="0"/>
              <a:buChar char="☼"/>
            </a:pPr>
            <a:r>
              <a:rPr lang="pl-PL" sz="2300" i="1" dirty="0" smtClean="0">
                <a:solidFill>
                  <a:srgbClr val="002060"/>
                </a:solidFill>
              </a:rPr>
              <a:t>Wywiad z pracownikami projektu OZE</a:t>
            </a:r>
          </a:p>
          <a:p>
            <a:pPr lvl="0">
              <a:buFont typeface="Arial Black" pitchFamily="34" charset="0"/>
              <a:buChar char="☼"/>
            </a:pPr>
            <a:r>
              <a:rPr lang="pl-PL" sz="2300" i="1" dirty="0" smtClean="0">
                <a:solidFill>
                  <a:srgbClr val="002060"/>
                </a:solidFill>
              </a:rPr>
              <a:t>Rozmowa z właścicielem urządzeń OZE </a:t>
            </a:r>
          </a:p>
          <a:p>
            <a:pPr lvl="0">
              <a:buFont typeface="Arial Black" pitchFamily="34" charset="0"/>
              <a:buChar char="☼"/>
            </a:pPr>
            <a:r>
              <a:rPr lang="pl-PL" sz="2300" i="1" dirty="0" smtClean="0">
                <a:solidFill>
                  <a:srgbClr val="002060"/>
                </a:solidFill>
              </a:rPr>
              <a:t>Nagranie filmów </a:t>
            </a:r>
          </a:p>
          <a:p>
            <a:pPr lvl="0">
              <a:buFont typeface="Arial Black" pitchFamily="34" charset="0"/>
              <a:buChar char="☼"/>
            </a:pPr>
            <a:r>
              <a:rPr lang="pl-PL" sz="2300" i="1" dirty="0" smtClean="0">
                <a:solidFill>
                  <a:srgbClr val="002060"/>
                </a:solidFill>
              </a:rPr>
              <a:t>Przygotowanie prezentacji </a:t>
            </a:r>
          </a:p>
          <a:p>
            <a:pPr lvl="0">
              <a:buFont typeface="Arial Black" pitchFamily="34" charset="0"/>
              <a:buChar char="☼"/>
            </a:pPr>
            <a:r>
              <a:rPr lang="pl-PL" sz="2300" i="1" dirty="0" smtClean="0">
                <a:solidFill>
                  <a:srgbClr val="002060"/>
                </a:solidFill>
              </a:rPr>
              <a:t>Przygotowanie i organizowanie wycieczek do obiektów OZE</a:t>
            </a:r>
          </a:p>
          <a:p>
            <a:r>
              <a:rPr lang="pl-PL" sz="2800" b="1" i="1" dirty="0" smtClean="0">
                <a:solidFill>
                  <a:srgbClr val="002060"/>
                </a:solidFill>
              </a:rPr>
              <a:t>Elektrownia wodna w Podgajach:</a:t>
            </a:r>
          </a:p>
          <a:p>
            <a:pPr lvl="0">
              <a:buFont typeface="Arial Black" pitchFamily="34" charset="0"/>
              <a:buChar char="☼"/>
            </a:pPr>
            <a:r>
              <a:rPr lang="pl-PL" sz="2300" i="1" dirty="0" smtClean="0">
                <a:solidFill>
                  <a:srgbClr val="002060"/>
                </a:solidFill>
              </a:rPr>
              <a:t>Damian Kot </a:t>
            </a:r>
          </a:p>
          <a:p>
            <a:pPr lvl="0">
              <a:buFont typeface="Arial Black" pitchFamily="34" charset="0"/>
              <a:buChar char="☼"/>
            </a:pPr>
            <a:r>
              <a:rPr lang="pl-PL" sz="2300" i="1" dirty="0" smtClean="0">
                <a:solidFill>
                  <a:srgbClr val="002060"/>
                </a:solidFill>
              </a:rPr>
              <a:t>Patryk Orman </a:t>
            </a:r>
          </a:p>
          <a:p>
            <a:pPr lvl="0">
              <a:buFont typeface="Arial Black" pitchFamily="34" charset="0"/>
              <a:buChar char="☼"/>
            </a:pPr>
            <a:r>
              <a:rPr lang="pl-PL" sz="2300" i="1" dirty="0" smtClean="0">
                <a:solidFill>
                  <a:srgbClr val="002060"/>
                </a:solidFill>
              </a:rPr>
              <a:t>Karol Błotniak </a:t>
            </a:r>
          </a:p>
          <a:p>
            <a:r>
              <a:rPr lang="pl-PL" sz="2300" b="1" i="1" dirty="0" smtClean="0">
                <a:solidFill>
                  <a:srgbClr val="002060"/>
                </a:solidFill>
              </a:rPr>
              <a:t>Zadania wykonane:  </a:t>
            </a:r>
          </a:p>
          <a:p>
            <a:pPr lvl="0">
              <a:buFont typeface="Arial Black" pitchFamily="34" charset="0"/>
              <a:buChar char="☼"/>
            </a:pPr>
            <a:r>
              <a:rPr lang="pl-PL" sz="2300" i="1" dirty="0" smtClean="0">
                <a:solidFill>
                  <a:srgbClr val="002060"/>
                </a:solidFill>
              </a:rPr>
              <a:t>Wykonanie i gromadzenie zdjęć </a:t>
            </a:r>
          </a:p>
          <a:p>
            <a:pPr lvl="0">
              <a:buFont typeface="Arial Black" pitchFamily="34" charset="0"/>
              <a:buChar char="☼"/>
            </a:pPr>
            <a:r>
              <a:rPr lang="pl-PL" sz="2300" i="1" dirty="0" smtClean="0">
                <a:solidFill>
                  <a:srgbClr val="002060"/>
                </a:solidFill>
              </a:rPr>
              <a:t>Wywiad z pracownikami projektu OZE</a:t>
            </a:r>
          </a:p>
          <a:p>
            <a:pPr lvl="0">
              <a:buFont typeface="Arial Black" pitchFamily="34" charset="0"/>
              <a:buChar char="☼"/>
            </a:pPr>
            <a:r>
              <a:rPr lang="pl-PL" sz="2300" i="1" dirty="0" smtClean="0">
                <a:solidFill>
                  <a:srgbClr val="002060"/>
                </a:solidFill>
              </a:rPr>
              <a:t>Nagranie filmów </a:t>
            </a:r>
          </a:p>
          <a:p>
            <a:pPr lvl="0">
              <a:buFont typeface="Arial Black" pitchFamily="34" charset="0"/>
              <a:buChar char="☼"/>
            </a:pPr>
            <a:r>
              <a:rPr lang="pl-PL" sz="2300" i="1" dirty="0" smtClean="0">
                <a:solidFill>
                  <a:srgbClr val="002060"/>
                </a:solidFill>
              </a:rPr>
              <a:t>Przygotowanie prezentacji </a:t>
            </a:r>
          </a:p>
          <a:p>
            <a:endParaRPr lang="pl-PL" dirty="0"/>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79512" y="260648"/>
            <a:ext cx="8712968" cy="6617196"/>
          </a:xfrm>
          <a:prstGeom prst="rect">
            <a:avLst/>
          </a:prstGeom>
          <a:noFill/>
        </p:spPr>
        <p:txBody>
          <a:bodyPr wrap="square" rtlCol="0">
            <a:spAutoFit/>
          </a:bodyPr>
          <a:lstStyle/>
          <a:p>
            <a:r>
              <a:rPr lang="pl-PL" sz="2800" b="1" i="1" dirty="0" smtClean="0">
                <a:solidFill>
                  <a:srgbClr val="002060"/>
                </a:solidFill>
              </a:rPr>
              <a:t>Elektrownia wodna w Jastrowiu:</a:t>
            </a:r>
          </a:p>
          <a:p>
            <a:pPr>
              <a:buFont typeface="Arial Black" pitchFamily="34" charset="0"/>
              <a:buChar char="☼"/>
            </a:pPr>
            <a:r>
              <a:rPr lang="pl-PL" sz="2300" i="1" dirty="0" smtClean="0">
                <a:solidFill>
                  <a:srgbClr val="002060"/>
                </a:solidFill>
              </a:rPr>
              <a:t>Monika Przeradzka </a:t>
            </a:r>
          </a:p>
          <a:p>
            <a:pPr>
              <a:buFont typeface="Arial Black" pitchFamily="34" charset="0"/>
              <a:buChar char="☼"/>
            </a:pPr>
            <a:r>
              <a:rPr lang="pl-PL" sz="2300" i="1" dirty="0" smtClean="0">
                <a:solidFill>
                  <a:srgbClr val="002060"/>
                </a:solidFill>
              </a:rPr>
              <a:t>Alicja </a:t>
            </a:r>
            <a:r>
              <a:rPr lang="pl-PL" sz="2300" i="1" dirty="0" err="1" smtClean="0">
                <a:solidFill>
                  <a:srgbClr val="002060"/>
                </a:solidFill>
              </a:rPr>
              <a:t>Golaczek</a:t>
            </a:r>
            <a:endParaRPr lang="pl-PL" sz="2300" i="1" dirty="0" smtClean="0">
              <a:solidFill>
                <a:srgbClr val="002060"/>
              </a:solidFill>
            </a:endParaRPr>
          </a:p>
          <a:p>
            <a:pPr>
              <a:buFont typeface="Arial Black" pitchFamily="34" charset="0"/>
              <a:buChar char="☼"/>
            </a:pPr>
            <a:r>
              <a:rPr lang="pl-PL" sz="2300" i="1" dirty="0" smtClean="0">
                <a:solidFill>
                  <a:srgbClr val="002060"/>
                </a:solidFill>
              </a:rPr>
              <a:t>Zięba Dagmara </a:t>
            </a:r>
          </a:p>
          <a:p>
            <a:r>
              <a:rPr lang="pl-PL" sz="2300" b="1" i="1" dirty="0" smtClean="0">
                <a:solidFill>
                  <a:srgbClr val="002060"/>
                </a:solidFill>
              </a:rPr>
              <a:t>Zadania wykonane:</a:t>
            </a:r>
          </a:p>
          <a:p>
            <a:pPr>
              <a:buFont typeface="Arial Black" pitchFamily="34" charset="0"/>
              <a:buChar char="☼"/>
            </a:pPr>
            <a:r>
              <a:rPr lang="pl-PL" sz="2300" i="1" dirty="0" smtClean="0">
                <a:solidFill>
                  <a:srgbClr val="002060"/>
                </a:solidFill>
              </a:rPr>
              <a:t>Wykonanie i gromadzenie zdjęć </a:t>
            </a:r>
          </a:p>
          <a:p>
            <a:pPr>
              <a:buFont typeface="Arial Black" pitchFamily="34" charset="0"/>
              <a:buChar char="☼"/>
            </a:pPr>
            <a:r>
              <a:rPr lang="pl-PL" sz="2300" i="1" dirty="0" smtClean="0">
                <a:solidFill>
                  <a:srgbClr val="002060"/>
                </a:solidFill>
              </a:rPr>
              <a:t>Przygotowanie prezentacji</a:t>
            </a:r>
          </a:p>
          <a:p>
            <a:pPr>
              <a:buFont typeface="Arial Black" pitchFamily="34" charset="0"/>
              <a:buChar char="☼"/>
            </a:pPr>
            <a:r>
              <a:rPr lang="pl-PL" sz="2300" i="1" dirty="0" smtClean="0">
                <a:solidFill>
                  <a:srgbClr val="002060"/>
                </a:solidFill>
              </a:rPr>
              <a:t>Zorganizowanie wycieczki do elektrowni wodnej </a:t>
            </a:r>
          </a:p>
          <a:p>
            <a:r>
              <a:rPr lang="pl-PL" sz="2800" b="1" i="1" dirty="0" smtClean="0">
                <a:solidFill>
                  <a:srgbClr val="002060"/>
                </a:solidFill>
              </a:rPr>
              <a:t>Solary w Okonku:</a:t>
            </a:r>
          </a:p>
          <a:p>
            <a:pPr>
              <a:buFont typeface="Arial Black" pitchFamily="34" charset="0"/>
              <a:buChar char="☼"/>
            </a:pPr>
            <a:r>
              <a:rPr lang="pl-PL" sz="2300" i="1" dirty="0" smtClean="0">
                <a:solidFill>
                  <a:srgbClr val="002060"/>
                </a:solidFill>
              </a:rPr>
              <a:t>Marcin Błaszczyk</a:t>
            </a:r>
          </a:p>
          <a:p>
            <a:pPr>
              <a:buFont typeface="Arial Black" pitchFamily="34" charset="0"/>
              <a:buChar char="☼"/>
            </a:pPr>
            <a:r>
              <a:rPr lang="pl-PL" sz="2300" i="1" dirty="0" smtClean="0">
                <a:solidFill>
                  <a:srgbClr val="002060"/>
                </a:solidFill>
              </a:rPr>
              <a:t>Dominika Musiał </a:t>
            </a:r>
          </a:p>
          <a:p>
            <a:pPr>
              <a:buFont typeface="Arial Black" pitchFamily="34" charset="0"/>
              <a:buChar char="☼"/>
            </a:pPr>
            <a:r>
              <a:rPr lang="pl-PL" sz="2300" i="1" dirty="0" smtClean="0">
                <a:solidFill>
                  <a:srgbClr val="002060"/>
                </a:solidFill>
              </a:rPr>
              <a:t>Piotr Świetlik </a:t>
            </a:r>
          </a:p>
          <a:p>
            <a:pPr>
              <a:buFont typeface="Arial Black" pitchFamily="34" charset="0"/>
              <a:buChar char="☼"/>
            </a:pPr>
            <a:r>
              <a:rPr lang="pl-PL" sz="2300" i="1" dirty="0" smtClean="0">
                <a:solidFill>
                  <a:srgbClr val="002060"/>
                </a:solidFill>
              </a:rPr>
              <a:t>Mariusz Majchrzak </a:t>
            </a:r>
          </a:p>
          <a:p>
            <a:r>
              <a:rPr lang="pl-PL" sz="2300" b="1" i="1" dirty="0" smtClean="0">
                <a:solidFill>
                  <a:srgbClr val="002060"/>
                </a:solidFill>
              </a:rPr>
              <a:t>Zadania wykonane: </a:t>
            </a:r>
          </a:p>
          <a:p>
            <a:pPr>
              <a:buFont typeface="Arial Black" pitchFamily="34" charset="0"/>
              <a:buChar char="☼"/>
            </a:pPr>
            <a:r>
              <a:rPr lang="pl-PL" sz="2300" i="1" dirty="0" smtClean="0">
                <a:solidFill>
                  <a:srgbClr val="002060"/>
                </a:solidFill>
              </a:rPr>
              <a:t>Zapoznanie się z funkcjonowaniem urządzeń OZE</a:t>
            </a:r>
          </a:p>
          <a:p>
            <a:pPr>
              <a:buFont typeface="Arial Black" pitchFamily="34" charset="0"/>
              <a:buChar char="☼"/>
            </a:pPr>
            <a:r>
              <a:rPr lang="pl-PL" sz="2300" i="1" dirty="0" smtClean="0">
                <a:solidFill>
                  <a:srgbClr val="002060"/>
                </a:solidFill>
              </a:rPr>
              <a:t>Wykonanie i gromadzenie zdjęć </a:t>
            </a:r>
          </a:p>
          <a:p>
            <a:pPr>
              <a:buFont typeface="Arial Black" pitchFamily="34" charset="0"/>
              <a:buChar char="☼"/>
            </a:pPr>
            <a:r>
              <a:rPr lang="pl-PL" sz="2300" i="1" dirty="0" smtClean="0">
                <a:solidFill>
                  <a:srgbClr val="002060"/>
                </a:solidFill>
              </a:rPr>
              <a:t>Przeprowadzenie wywiadu z właścicielem urządzeń OZE</a:t>
            </a:r>
          </a:p>
          <a:p>
            <a:endParaRPr lang="pl-PL" sz="2300" i="1" dirty="0" smtClean="0">
              <a:solidFill>
                <a:srgbClr val="002060"/>
              </a:solidFill>
            </a:endParaRPr>
          </a:p>
        </p:txBody>
      </p:sp>
      <p:sp>
        <p:nvSpPr>
          <p:cNvPr id="3"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23528" y="332656"/>
            <a:ext cx="8496944" cy="3339376"/>
          </a:xfrm>
          <a:prstGeom prst="rect">
            <a:avLst/>
          </a:prstGeom>
          <a:noFill/>
        </p:spPr>
        <p:txBody>
          <a:bodyPr wrap="square" rtlCol="0">
            <a:spAutoFit/>
          </a:bodyPr>
          <a:lstStyle/>
          <a:p>
            <a:r>
              <a:rPr lang="pl-PL" sz="3200" b="1" i="1" dirty="0" smtClean="0">
                <a:solidFill>
                  <a:srgbClr val="002060"/>
                </a:solidFill>
              </a:rPr>
              <a:t>Solar sygnalizacyjny i wiatrak w </a:t>
            </a:r>
            <a:r>
              <a:rPr lang="pl-PL" sz="3200" b="1" i="1" dirty="0" err="1" smtClean="0">
                <a:solidFill>
                  <a:srgbClr val="002060"/>
                </a:solidFill>
              </a:rPr>
              <a:t>Górznej</a:t>
            </a:r>
            <a:r>
              <a:rPr lang="pl-PL" sz="3200" b="1" i="1" dirty="0" smtClean="0">
                <a:solidFill>
                  <a:srgbClr val="002060"/>
                </a:solidFill>
              </a:rPr>
              <a:t> :</a:t>
            </a:r>
          </a:p>
          <a:p>
            <a:pPr lvl="0">
              <a:buFont typeface="Arial Black" pitchFamily="34" charset="0"/>
              <a:buChar char="☼"/>
            </a:pPr>
            <a:r>
              <a:rPr lang="pl-PL" sz="2300" i="1" dirty="0" smtClean="0">
                <a:solidFill>
                  <a:srgbClr val="002060"/>
                </a:solidFill>
              </a:rPr>
              <a:t>Mateusz </a:t>
            </a:r>
            <a:r>
              <a:rPr lang="pl-PL" sz="2300" i="1" dirty="0" err="1" smtClean="0">
                <a:solidFill>
                  <a:srgbClr val="002060"/>
                </a:solidFill>
              </a:rPr>
              <a:t>Kinel</a:t>
            </a:r>
            <a:r>
              <a:rPr lang="pl-PL" sz="2300" i="1" dirty="0" smtClean="0">
                <a:solidFill>
                  <a:srgbClr val="002060"/>
                </a:solidFill>
              </a:rPr>
              <a:t> </a:t>
            </a:r>
          </a:p>
          <a:p>
            <a:pPr lvl="0">
              <a:buFont typeface="Arial Black" pitchFamily="34" charset="0"/>
              <a:buChar char="☼"/>
            </a:pPr>
            <a:r>
              <a:rPr lang="pl-PL" sz="2300" i="1" dirty="0" smtClean="0">
                <a:solidFill>
                  <a:srgbClr val="002060"/>
                </a:solidFill>
              </a:rPr>
              <a:t>Grzegorz Kępski </a:t>
            </a:r>
          </a:p>
          <a:p>
            <a:pPr lvl="0">
              <a:buFont typeface="Arial Black" pitchFamily="34" charset="0"/>
              <a:buChar char="☼"/>
            </a:pPr>
            <a:r>
              <a:rPr lang="pl-PL" sz="2300" i="1" dirty="0" smtClean="0">
                <a:solidFill>
                  <a:srgbClr val="002060"/>
                </a:solidFill>
              </a:rPr>
              <a:t>Adrian Kobryń </a:t>
            </a:r>
          </a:p>
          <a:p>
            <a:r>
              <a:rPr lang="pl-PL" sz="2300" b="1" i="1" dirty="0" smtClean="0">
                <a:solidFill>
                  <a:srgbClr val="002060"/>
                </a:solidFill>
              </a:rPr>
              <a:t>Zadania wykonane:</a:t>
            </a:r>
          </a:p>
          <a:p>
            <a:pPr lvl="0">
              <a:buFont typeface="Arial Black" pitchFamily="34" charset="0"/>
              <a:buChar char="☼"/>
            </a:pPr>
            <a:r>
              <a:rPr lang="pl-PL" sz="2300" i="1" dirty="0" smtClean="0">
                <a:solidFill>
                  <a:srgbClr val="002060"/>
                </a:solidFill>
              </a:rPr>
              <a:t>Wykonanie i gromadzenie zdjęć </a:t>
            </a:r>
          </a:p>
          <a:p>
            <a:pPr lvl="0">
              <a:buFont typeface="Arial Black" pitchFamily="34" charset="0"/>
              <a:buChar char="☼"/>
            </a:pPr>
            <a:r>
              <a:rPr lang="pl-PL" sz="2300" i="1" dirty="0" smtClean="0">
                <a:solidFill>
                  <a:srgbClr val="002060"/>
                </a:solidFill>
              </a:rPr>
              <a:t>Przeprowadzenie wywiadu </a:t>
            </a:r>
          </a:p>
          <a:p>
            <a:pPr lvl="0">
              <a:buFont typeface="Arial Black" pitchFamily="34" charset="0"/>
              <a:buChar char="☼"/>
            </a:pPr>
            <a:r>
              <a:rPr lang="pl-PL" sz="2300" i="1" dirty="0" smtClean="0">
                <a:solidFill>
                  <a:srgbClr val="002060"/>
                </a:solidFill>
              </a:rPr>
              <a:t>Zapoznanie się z funkcjonowaniem urządzeń OZE</a:t>
            </a:r>
          </a:p>
          <a:p>
            <a:endParaRPr lang="pl-PL" dirty="0"/>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179512" y="0"/>
            <a:ext cx="8712968" cy="6355586"/>
          </a:xfrm>
          <a:prstGeom prst="rect">
            <a:avLst/>
          </a:prstGeom>
          <a:noFill/>
        </p:spPr>
        <p:txBody>
          <a:bodyPr wrap="square" rtlCol="0">
            <a:spAutoFit/>
          </a:bodyPr>
          <a:lstStyle/>
          <a:p>
            <a:r>
              <a:rPr lang="pl-PL" sz="3200" b="1" i="1" dirty="0" smtClean="0">
                <a:solidFill>
                  <a:srgbClr val="002060"/>
                </a:solidFill>
              </a:rPr>
              <a:t>5.Wyniki zebrane w czasie projektu </a:t>
            </a:r>
          </a:p>
          <a:p>
            <a:pPr marL="265113" indent="-265113">
              <a:buFont typeface="Arial Black" pitchFamily="34" charset="0"/>
              <a:buChar char="☼"/>
            </a:pPr>
            <a:r>
              <a:rPr lang="pl-PL" sz="2100" i="1" dirty="0" smtClean="0">
                <a:solidFill>
                  <a:srgbClr val="002060"/>
                </a:solidFill>
              </a:rPr>
              <a:t>Maksymalne wykorzystanie białej energii na rzece Gwdzie gdzie znajduje się siedem elektrowni wodnych-są to elektrownie pochodzące z przed drugiej wojny światowej . 5 z nich należy do sieci elektrowni wielkopolskich , 2 pozostają w prywatnych rękach.  Osiągają one moc ok. 2 MW zależne jest to od spiętrzenia wody </a:t>
            </a:r>
          </a:p>
          <a:p>
            <a:pPr marL="265113" indent="-265113">
              <a:buFont typeface="Arial Black" pitchFamily="34" charset="0"/>
              <a:buChar char="☼"/>
            </a:pPr>
            <a:r>
              <a:rPr lang="pl-PL" sz="2100" i="1" dirty="0" smtClean="0">
                <a:solidFill>
                  <a:srgbClr val="002060"/>
                </a:solidFill>
              </a:rPr>
              <a:t>Wokół naszej szkoły znajduje się tylko jeden wiatrak wykorzystujący energie wiatru – jest to obiekt bardzo kosztowny i brak jest funduszy na tego typu inwestycje . Maksymalna moc 250 KW. Jest to wiatrak o starej technologii bez możliwości zmiany regulacji łopat . Przy małych wiatrach więcej prądu pobiera niż produkuje .</a:t>
            </a:r>
          </a:p>
          <a:p>
            <a:pPr marL="265113" indent="-265113">
              <a:buFont typeface="Arial Black" pitchFamily="34" charset="0"/>
              <a:buChar char="☼"/>
            </a:pPr>
            <a:r>
              <a:rPr lang="pl-PL" sz="2100" i="1" dirty="0" smtClean="0">
                <a:solidFill>
                  <a:srgbClr val="002060"/>
                </a:solidFill>
              </a:rPr>
              <a:t>Solary w gospodarstwach domowych i obiektach publicznych wykorzystywane są najczęściej do ogrzewania wody i mieszkań . Inwestycja kosztowna i rzadko wykorzystywana przez prywatnych inwestorów . Spotykane są na przejściach dla pieszych solary sygnalizacyjne używane w komunikacji . Są wykorzystywane przez cały rok .</a:t>
            </a:r>
          </a:p>
          <a:p>
            <a:pPr marL="265113" indent="-265113">
              <a:buFont typeface="Arial Black" pitchFamily="34" charset="0"/>
              <a:buChar char="☼"/>
            </a:pPr>
            <a:r>
              <a:rPr lang="pl-PL" sz="2100" i="1" dirty="0" smtClean="0">
                <a:solidFill>
                  <a:srgbClr val="002060"/>
                </a:solidFill>
              </a:rPr>
              <a:t>Poruszając się szlakiem OZE wokół naszej szkoły uważamy ,że  wykorzystanie odnawialnych źródeł energii jest niewielkie  </a:t>
            </a:r>
          </a:p>
          <a:p>
            <a:endParaRPr lang="pl-PL" dirty="0"/>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Nowy folder (2)\DSC05949.JPG"/>
          <p:cNvPicPr>
            <a:picLocks noChangeAspect="1" noChangeArrowheads="1"/>
          </p:cNvPicPr>
          <p:nvPr/>
        </p:nvPicPr>
        <p:blipFill>
          <a:blip r:embed="rId2" cstate="print"/>
          <a:srcRect/>
          <a:stretch>
            <a:fillRect/>
          </a:stretch>
        </p:blipFill>
        <p:spPr bwMode="auto">
          <a:xfrm>
            <a:off x="-1" y="54768"/>
            <a:ext cx="9491531" cy="7118648"/>
          </a:xfrm>
          <a:prstGeom prst="rect">
            <a:avLst/>
          </a:prstGeom>
          <a:noFill/>
          <a:effectLst>
            <a:softEdge rad="635000"/>
          </a:effectLst>
        </p:spPr>
      </p:pic>
      <p:sp>
        <p:nvSpPr>
          <p:cNvPr id="6" name="pole tekstowe 5"/>
          <p:cNvSpPr txBox="1"/>
          <p:nvPr/>
        </p:nvSpPr>
        <p:spPr>
          <a:xfrm>
            <a:off x="395536" y="5949280"/>
            <a:ext cx="8429652" cy="523220"/>
          </a:xfrm>
          <a:prstGeom prst="rect">
            <a:avLst/>
          </a:prstGeom>
          <a:noFill/>
        </p:spPr>
        <p:txBody>
          <a:bodyPr wrap="square" rtlCol="0">
            <a:spAutoFit/>
          </a:bodyPr>
          <a:lstStyle/>
          <a:p>
            <a:pPr algn="ctr"/>
            <a:r>
              <a:rPr lang="pl-PL" sz="2800" b="1" dirty="0" smtClean="0"/>
              <a:t>Szkoła w Jastrowiu</a:t>
            </a:r>
            <a:endParaRPr lang="pl-PL" sz="2800" b="1" dirty="0"/>
          </a:p>
        </p:txBody>
      </p:sp>
      <p:sp>
        <p:nvSpPr>
          <p:cNvPr id="4" name="UTurnArrow">
            <a:hlinkClick r:id="rId3"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6512" y="260648"/>
            <a:ext cx="9144000" cy="7248138"/>
          </a:xfrm>
          <a:prstGeom prst="rect">
            <a:avLst/>
          </a:prstGeom>
          <a:noFill/>
        </p:spPr>
        <p:txBody>
          <a:bodyPr wrap="square" rtlCol="0">
            <a:spAutoFit/>
          </a:bodyPr>
          <a:lstStyle/>
          <a:p>
            <a:pPr lvl="0"/>
            <a:r>
              <a:rPr lang="pl-PL" sz="2800" b="1" i="1" dirty="0" smtClean="0">
                <a:solidFill>
                  <a:srgbClr val="002060"/>
                </a:solidFill>
              </a:rPr>
              <a:t>6.Podsumowanie projektu wraz z wnioskami oraz informacjami na temat uzyskanych przez uczniów/uczennice umiejętności praktycznych i społecznych </a:t>
            </a:r>
          </a:p>
          <a:p>
            <a:pPr lvl="0">
              <a:buFont typeface="Arial Black" pitchFamily="34" charset="0"/>
              <a:buChar char="☼"/>
            </a:pPr>
            <a:r>
              <a:rPr lang="pl-PL" sz="2100" i="1" dirty="0" smtClean="0">
                <a:solidFill>
                  <a:srgbClr val="002060"/>
                </a:solidFill>
              </a:rPr>
              <a:t>Zapoznanie uczniów z energią (OZE), która jest dostępna wokół nas i możliwością 	jej zastosowania bez zanieczyszczeń środowiska naturalnego </a:t>
            </a:r>
          </a:p>
          <a:p>
            <a:pPr lvl="0">
              <a:buFont typeface="Arial Black" pitchFamily="34" charset="0"/>
              <a:buChar char="☼"/>
            </a:pPr>
            <a:r>
              <a:rPr lang="pl-PL" sz="2100" i="1" dirty="0" smtClean="0">
                <a:solidFill>
                  <a:srgbClr val="002060"/>
                </a:solidFill>
              </a:rPr>
              <a:t>Zapoznanie uczniów z obiektami i urządzeniami OZE</a:t>
            </a:r>
          </a:p>
          <a:p>
            <a:pPr lvl="0">
              <a:buFont typeface="Arial Black" pitchFamily="34" charset="0"/>
              <a:buChar char="☼"/>
            </a:pPr>
            <a:r>
              <a:rPr lang="pl-PL" sz="2100" i="1" dirty="0" smtClean="0">
                <a:solidFill>
                  <a:srgbClr val="002060"/>
                </a:solidFill>
              </a:rPr>
              <a:t>Poznanie walorów krajoznawczych wokół szkoły, tras turystycznych </a:t>
            </a:r>
          </a:p>
          <a:p>
            <a:pPr lvl="0">
              <a:buFont typeface="Arial Black" pitchFamily="34" charset="0"/>
              <a:buChar char="☼"/>
            </a:pPr>
            <a:r>
              <a:rPr lang="pl-PL" sz="2100" i="1" dirty="0" smtClean="0">
                <a:solidFill>
                  <a:srgbClr val="002060"/>
                </a:solidFill>
              </a:rPr>
              <a:t>Wzbogacenie wiedzy z zakresu OZE </a:t>
            </a:r>
          </a:p>
          <a:p>
            <a:pPr lvl="0">
              <a:buFont typeface="Arial Black" pitchFamily="34" charset="0"/>
              <a:buChar char="☼"/>
            </a:pPr>
            <a:r>
              <a:rPr lang="pl-PL" sz="2100" i="1" dirty="0" smtClean="0">
                <a:solidFill>
                  <a:srgbClr val="002060"/>
                </a:solidFill>
              </a:rPr>
              <a:t>Zastosowanie teorii zdobytej w projekcie podczas wycieczek do obiektów OZE </a:t>
            </a:r>
          </a:p>
          <a:p>
            <a:pPr lvl="0">
              <a:buFont typeface="Arial Black" pitchFamily="34" charset="0"/>
              <a:buChar char="☼"/>
            </a:pPr>
            <a:r>
              <a:rPr lang="pl-PL" sz="2100" i="1" dirty="0" smtClean="0">
                <a:solidFill>
                  <a:srgbClr val="002060"/>
                </a:solidFill>
              </a:rPr>
              <a:t>Umiejętność wykorzystania zdobytej wiedzy w trakcie praktyk uczniowskich</a:t>
            </a:r>
          </a:p>
          <a:p>
            <a:pPr lvl="0">
              <a:buFont typeface="Arial Black" pitchFamily="34" charset="0"/>
              <a:buChar char="☼"/>
            </a:pPr>
            <a:r>
              <a:rPr lang="pl-PL" sz="2100" i="1" dirty="0" smtClean="0">
                <a:solidFill>
                  <a:srgbClr val="002060"/>
                </a:solidFill>
              </a:rPr>
              <a:t>Zapoznanie się z możliwością dalszego kształcenia w kierunkach OZE</a:t>
            </a:r>
          </a:p>
          <a:p>
            <a:pPr marL="0" lvl="1">
              <a:buFont typeface="Arial Black" pitchFamily="34" charset="0"/>
              <a:buChar char="☼"/>
            </a:pPr>
            <a:r>
              <a:rPr lang="pl-PL" sz="2100" i="1" dirty="0" smtClean="0">
                <a:solidFill>
                  <a:srgbClr val="002060"/>
                </a:solidFill>
              </a:rPr>
              <a:t>Spotkanie z ludźmi związanymi z wykorzystaniem OZE i możliwość			 zapoznania się z ich pracą</a:t>
            </a:r>
          </a:p>
          <a:p>
            <a:pPr marL="0" lvl="1">
              <a:buFont typeface="Arial Black" pitchFamily="34" charset="0"/>
              <a:buChar char="☼"/>
            </a:pPr>
            <a:r>
              <a:rPr lang="pl-PL" sz="2100" i="1" dirty="0" smtClean="0">
                <a:solidFill>
                  <a:srgbClr val="002060"/>
                </a:solidFill>
              </a:rPr>
              <a:t> Projekt umożliwił uczniom rozwinąć umiejętności pracy w grupie, 	nabycie nowych umiejętności interpersonalnych oraz dał możliwość 	wykazania się odpowiedzialnością za powierzone zadania </a:t>
            </a:r>
          </a:p>
          <a:p>
            <a:pPr marL="0" lvl="1">
              <a:buFont typeface="Arial Black" pitchFamily="34" charset="0"/>
              <a:buChar char="☼"/>
            </a:pPr>
            <a:r>
              <a:rPr lang="pl-PL" sz="2100" i="1" dirty="0" smtClean="0">
                <a:solidFill>
                  <a:srgbClr val="002060"/>
                </a:solidFill>
              </a:rPr>
              <a:t>Uczniowie zdobyli umiejętność prezentacji własnego doświadczenia </a:t>
            </a:r>
            <a:endParaRPr lang="pl-PL" sz="2100" i="1" dirty="0" smtClean="0">
              <a:solidFill>
                <a:srgbClr val="002060"/>
              </a:solidFill>
            </a:endParaRPr>
          </a:p>
          <a:p>
            <a:pPr marL="182563" lvl="1" indent="-182563">
              <a:buFont typeface="Arial Black" pitchFamily="34" charset="0"/>
              <a:buChar char="☼"/>
            </a:pPr>
            <a:r>
              <a:rPr lang="pl-PL" sz="2100" i="1" dirty="0" smtClean="0">
                <a:solidFill>
                  <a:srgbClr val="002060"/>
                </a:solidFill>
              </a:rPr>
              <a:t>W prezentacji projektu „Odnawialne źródła wokół naszej szkoły” w dniu  </a:t>
            </a:r>
            <a:r>
              <a:rPr lang="pl-PL" sz="2100" i="1" dirty="0" smtClean="0">
                <a:solidFill>
                  <a:srgbClr val="002060"/>
                </a:solidFill>
              </a:rPr>
              <a:t>            15.03.2013r </a:t>
            </a:r>
            <a:r>
              <a:rPr lang="pl-PL" sz="2100" i="1" dirty="0" smtClean="0">
                <a:solidFill>
                  <a:srgbClr val="002060"/>
                </a:solidFill>
              </a:rPr>
              <a:t>uczestniczyło 170 uczniów i pracowników naszej szkoły </a:t>
            </a:r>
          </a:p>
          <a:p>
            <a:pPr marL="0" lvl="1">
              <a:buFont typeface="Arial Black" pitchFamily="34" charset="0"/>
              <a:buChar char="☼"/>
            </a:pPr>
            <a:endParaRPr lang="pl-PL" sz="2100" i="1" dirty="0" smtClean="0">
              <a:solidFill>
                <a:srgbClr val="002060"/>
              </a:solidFill>
            </a:endParaRPr>
          </a:p>
          <a:p>
            <a:endParaRPr lang="pl-PL" dirty="0"/>
          </a:p>
        </p:txBody>
      </p:sp>
      <p:sp>
        <p:nvSpPr>
          <p:cNvPr id="3"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8229600" cy="178592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pl-PL" sz="4000" b="1" i="1" dirty="0" smtClean="0">
                <a:solidFill>
                  <a:srgbClr val="FFC000"/>
                </a:solidFill>
                <a:effectLst>
                  <a:outerShdw blurRad="38100" dist="38100" dir="2700000" algn="tl">
                    <a:srgbClr val="000000">
                      <a:alpha val="43137"/>
                    </a:srgbClr>
                  </a:outerShdw>
                </a:effectLst>
                <a:latin typeface="Bookman Old Style" pitchFamily="18" charset="0"/>
              </a:rPr>
              <a:t>Realizacja projektu </a:t>
            </a:r>
            <a:r>
              <a:rPr lang="pl-PL" sz="2800" b="1" i="1" dirty="0" smtClean="0">
                <a:solidFill>
                  <a:srgbClr val="FFC000"/>
                </a:solidFill>
                <a:effectLst>
                  <a:outerShdw blurRad="38100" dist="38100" dir="2700000" algn="tl">
                    <a:srgbClr val="000000">
                      <a:alpha val="43137"/>
                    </a:srgbClr>
                  </a:outerShdw>
                </a:effectLst>
                <a:latin typeface="Bookman Old Style" pitchFamily="18" charset="0"/>
              </a:rPr>
              <a:t/>
            </a:r>
            <a:br>
              <a:rPr lang="pl-PL" sz="2800" b="1" i="1" dirty="0" smtClean="0">
                <a:solidFill>
                  <a:srgbClr val="FFC000"/>
                </a:solidFill>
                <a:effectLst>
                  <a:outerShdw blurRad="38100" dist="38100" dir="2700000" algn="tl">
                    <a:srgbClr val="000000">
                      <a:alpha val="43137"/>
                    </a:srgbClr>
                  </a:outerShdw>
                </a:effectLst>
                <a:latin typeface="Bookman Old Style" pitchFamily="18" charset="0"/>
              </a:rPr>
            </a:br>
            <a:r>
              <a:rPr lang="pl-PL" sz="2400" b="1" i="1" dirty="0" smtClean="0">
                <a:solidFill>
                  <a:srgbClr val="FFC000"/>
                </a:solidFill>
                <a:effectLst>
                  <a:outerShdw blurRad="38100" dist="38100" dir="2700000" algn="tl">
                    <a:srgbClr val="000000">
                      <a:alpha val="43137"/>
                    </a:srgbClr>
                  </a:outerShdw>
                </a:effectLst>
                <a:latin typeface="Bookman Old Style" pitchFamily="18" charset="0"/>
              </a:rPr>
              <a:t>,,Odnawialne źródła energii wokół naszej szkoły”</a:t>
            </a:r>
            <a:r>
              <a:rPr lang="pl-PL" sz="2800" b="1" i="1" dirty="0" smtClean="0">
                <a:solidFill>
                  <a:srgbClr val="FFC000"/>
                </a:solidFill>
                <a:effectLst>
                  <a:outerShdw blurRad="38100" dist="38100" dir="2700000" algn="tl">
                    <a:srgbClr val="000000">
                      <a:alpha val="43137"/>
                    </a:srgbClr>
                  </a:outerShdw>
                </a:effectLst>
                <a:latin typeface="Bookman Old Style" pitchFamily="18" charset="0"/>
              </a:rPr>
              <a:t/>
            </a:r>
            <a:br>
              <a:rPr lang="pl-PL" sz="2800" b="1" i="1" dirty="0" smtClean="0">
                <a:solidFill>
                  <a:srgbClr val="FFC000"/>
                </a:solidFill>
                <a:effectLst>
                  <a:outerShdw blurRad="38100" dist="38100" dir="2700000" algn="tl">
                    <a:srgbClr val="000000">
                      <a:alpha val="43137"/>
                    </a:srgbClr>
                  </a:outerShdw>
                </a:effectLst>
                <a:latin typeface="Bookman Old Style" pitchFamily="18" charset="0"/>
              </a:rPr>
            </a:br>
            <a:r>
              <a:rPr lang="pl-PL" sz="3200" b="1" i="1" dirty="0" smtClean="0">
                <a:solidFill>
                  <a:srgbClr val="FFC000"/>
                </a:solidFill>
                <a:effectLst>
                  <a:outerShdw blurRad="38100" dist="38100" dir="2700000" algn="tl">
                    <a:srgbClr val="000000">
                      <a:alpha val="43137"/>
                    </a:srgbClr>
                  </a:outerShdw>
                </a:effectLst>
                <a:latin typeface="Bookman Old Style" pitchFamily="18" charset="0"/>
              </a:rPr>
              <a:t>w Jastrowiu</a:t>
            </a:r>
            <a:endParaRPr lang="pl-PL" sz="32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3" name="Symbol zastępczy zawartości 2"/>
          <p:cNvSpPr>
            <a:spLocks noGrp="1"/>
          </p:cNvSpPr>
          <p:nvPr>
            <p:ph idx="1"/>
          </p:nvPr>
        </p:nvSpPr>
        <p:spPr>
          <a:xfrm>
            <a:off x="395536" y="1900278"/>
            <a:ext cx="8229600" cy="448105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lnSpcReduction="10000"/>
          </a:bodyPr>
          <a:lstStyle/>
          <a:p>
            <a:pPr marL="514350" indent="-514350">
              <a:buFont typeface="+mj-lt"/>
              <a:buAutoNum type="arabicPeriod"/>
            </a:pPr>
            <a:r>
              <a:rPr lang="pl-PL" sz="2400" i="1" dirty="0" smtClean="0">
                <a:solidFill>
                  <a:srgbClr val="002060"/>
                </a:solidFill>
              </a:rPr>
              <a:t>Przedstawienie prezentacji dot. zagadnień ,,Odnawialnych Źródeł Energii”</a:t>
            </a:r>
          </a:p>
          <a:p>
            <a:pPr marL="514350" indent="-514350">
              <a:buFont typeface="+mj-lt"/>
              <a:buAutoNum type="arabicPeriod"/>
            </a:pPr>
            <a:r>
              <a:rPr lang="pl-PL" sz="2400" i="1" dirty="0" smtClean="0">
                <a:solidFill>
                  <a:srgbClr val="002060"/>
                </a:solidFill>
              </a:rPr>
              <a:t>Eksperyment chemiczny – wytwarzanie wodoru </a:t>
            </a:r>
          </a:p>
          <a:p>
            <a:pPr marL="514350" indent="-514350">
              <a:buFont typeface="+mj-lt"/>
              <a:buAutoNum type="arabicPeriod"/>
            </a:pPr>
            <a:r>
              <a:rPr lang="pl-PL" sz="2400" i="1" dirty="0" smtClean="0">
                <a:solidFill>
                  <a:srgbClr val="002060"/>
                </a:solidFill>
              </a:rPr>
              <a:t>Prezentacja projekty konkursowego ,, Odnawialne źródła energii wokół naszej szkoły”</a:t>
            </a:r>
          </a:p>
          <a:p>
            <a:pPr marL="514350" indent="-514350">
              <a:buFont typeface="+mj-lt"/>
              <a:buAutoNum type="arabicPeriod"/>
            </a:pPr>
            <a:r>
              <a:rPr lang="pl-PL" sz="2400" i="1" dirty="0" smtClean="0">
                <a:solidFill>
                  <a:srgbClr val="002060"/>
                </a:solidFill>
              </a:rPr>
              <a:t>Zajęcia laboratoryjne dla uczniów szkoły</a:t>
            </a:r>
          </a:p>
          <a:p>
            <a:pPr marL="514350" indent="-514350"/>
            <a:r>
              <a:rPr lang="pl-PL" sz="2400" i="1" dirty="0" smtClean="0">
                <a:solidFill>
                  <a:srgbClr val="002060"/>
                </a:solidFill>
              </a:rPr>
              <a:t>Energia słoneczna</a:t>
            </a:r>
          </a:p>
          <a:p>
            <a:pPr marL="514350" indent="-514350"/>
            <a:r>
              <a:rPr lang="pl-PL" sz="2400" i="1" dirty="0" smtClean="0">
                <a:solidFill>
                  <a:srgbClr val="002060"/>
                </a:solidFill>
              </a:rPr>
              <a:t>Energia wiatrowa</a:t>
            </a:r>
          </a:p>
          <a:p>
            <a:pPr marL="514350" indent="-514350"/>
            <a:r>
              <a:rPr lang="pl-PL" sz="2400" i="1" dirty="0" smtClean="0">
                <a:solidFill>
                  <a:srgbClr val="002060"/>
                </a:solidFill>
              </a:rPr>
              <a:t>Energia wodoru</a:t>
            </a:r>
          </a:p>
          <a:p>
            <a:pPr marL="514350" indent="-514350"/>
            <a:r>
              <a:rPr lang="pl-PL" sz="2400" i="1" dirty="0" smtClean="0">
                <a:solidFill>
                  <a:srgbClr val="002060"/>
                </a:solidFill>
              </a:rPr>
              <a:t>Kamera termowizyjna</a:t>
            </a:r>
          </a:p>
          <a:p>
            <a:pPr marL="514350" indent="-514350">
              <a:buNone/>
            </a:pPr>
            <a:r>
              <a:rPr lang="pl-PL" sz="2400" i="1" dirty="0" smtClean="0">
                <a:solidFill>
                  <a:srgbClr val="002060"/>
                </a:solidFill>
              </a:rPr>
              <a:t>5.     Podsumowanie projektu</a:t>
            </a:r>
          </a:p>
          <a:p>
            <a:pPr marL="514350" indent="-514350">
              <a:buFont typeface="+mj-lt"/>
              <a:buAutoNum type="arabicPeriod"/>
            </a:pPr>
            <a:endParaRPr lang="pl-PL" dirty="0"/>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5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5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42" presetClass="entr" presetSubtype="0" fill="hold" grpId="0" nodeType="afterEffect">
                                  <p:stCondLst>
                                    <p:cond delay="50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7000"/>
                            </p:stCondLst>
                            <p:childTnLst>
                              <p:par>
                                <p:cTn id="35" presetID="42" presetClass="entr" presetSubtype="0" fill="hold" grpId="0" nodeType="afterEffect">
                                  <p:stCondLst>
                                    <p:cond delay="50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8500"/>
                            </p:stCondLst>
                            <p:childTnLst>
                              <p:par>
                                <p:cTn id="41" presetID="42" presetClass="entr" presetSubtype="0" fill="hold" grpId="0" nodeType="afterEffect">
                                  <p:stCondLst>
                                    <p:cond delay="50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000"/>
                            </p:stCondLst>
                            <p:childTnLst>
                              <p:par>
                                <p:cTn id="47" presetID="42" presetClass="entr" presetSubtype="0" fill="hold" grpId="0" nodeType="afterEffect">
                                  <p:stCondLst>
                                    <p:cond delay="50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11500"/>
                            </p:stCondLst>
                            <p:childTnLst>
                              <p:par>
                                <p:cTn id="53" presetID="42" presetClass="entr" presetSubtype="0" fill="hold" grpId="0" nodeType="afterEffect">
                                  <p:stCondLst>
                                    <p:cond delay="50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1000"/>
                                        <p:tgtEl>
                                          <p:spTgt spid="3">
                                            <p:txEl>
                                              <p:pRg st="7" end="7"/>
                                            </p:txEl>
                                          </p:spTgt>
                                        </p:tgtEl>
                                      </p:cBhvr>
                                    </p:animEffect>
                                    <p:anim calcmode="lin" valueType="num">
                                      <p:cBhvr>
                                        <p:cTn id="5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13000"/>
                            </p:stCondLst>
                            <p:childTnLst>
                              <p:par>
                                <p:cTn id="59" presetID="42" presetClass="entr" presetSubtype="0" fill="hold" grpId="0" nodeType="afterEffect">
                                  <p:stCondLst>
                                    <p:cond delay="50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71472" y="332656"/>
            <a:ext cx="7851648" cy="18288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Odnawialne źródła energii</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pic>
        <p:nvPicPr>
          <p:cNvPr id="6" name="Obraz 5" descr="DSC06056.JPG"/>
          <p:cNvPicPr>
            <a:picLocks noChangeAspect="1"/>
          </p:cNvPicPr>
          <p:nvPr/>
        </p:nvPicPr>
        <p:blipFill>
          <a:blip r:embed="rId2" cstate="print"/>
          <a:stretch>
            <a:fillRect/>
          </a:stretch>
        </p:blipFill>
        <p:spPr>
          <a:xfrm>
            <a:off x="0" y="2060848"/>
            <a:ext cx="3888432" cy="2849528"/>
          </a:xfrm>
          <a:prstGeom prst="rect">
            <a:avLst/>
          </a:prstGeom>
          <a:effectLst>
            <a:softEdge rad="635000"/>
          </a:effectLst>
        </p:spPr>
      </p:pic>
      <p:pic>
        <p:nvPicPr>
          <p:cNvPr id="7" name="Picture 5" descr="C:\Users\ZST\Desktop\100___04\IMG_0008.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371" r="35004"/>
          <a:stretch/>
        </p:blipFill>
        <p:spPr bwMode="auto">
          <a:xfrm>
            <a:off x="3059832" y="2132856"/>
            <a:ext cx="2376264" cy="4497676"/>
          </a:xfrm>
          <a:prstGeom prst="rect">
            <a:avLst/>
          </a:prstGeom>
          <a:noFill/>
          <a:effectLst>
            <a:softEdge rad="635000"/>
          </a:effectLst>
          <a:scene3d>
            <a:camera prst="orthographicFront"/>
            <a:lightRig rig="threePt" dir="t"/>
          </a:scene3d>
          <a:sp3d prstMaterial="matte"/>
          <a:extLst>
            <a:ext uri="{909E8E84-426E-40DD-AFC4-6F175D3DCCD1}">
              <a14:hiddenFill xmlns="" xmlns:a14="http://schemas.microsoft.com/office/drawing/2010/main">
                <a:solidFill>
                  <a:srgbClr val="FFFFFF"/>
                </a:solidFill>
              </a14:hiddenFill>
            </a:ext>
          </a:extLst>
        </p:spPr>
      </p:pic>
      <p:pic>
        <p:nvPicPr>
          <p:cNvPr id="9" name="Symbol zastępczy zawartości 3" descr="geotermia2.jpg"/>
          <p:cNvPicPr>
            <a:picLocks noChangeAspect="1"/>
          </p:cNvPicPr>
          <p:nvPr/>
        </p:nvPicPr>
        <p:blipFill>
          <a:blip r:embed="rId4" cstate="print"/>
          <a:stretch>
            <a:fillRect/>
          </a:stretch>
        </p:blipFill>
        <p:spPr>
          <a:xfrm>
            <a:off x="-252536" y="3861048"/>
            <a:ext cx="4392488" cy="3446611"/>
          </a:xfrm>
          <a:prstGeom prst="rect">
            <a:avLst/>
          </a:prstGeom>
          <a:ln>
            <a:noFill/>
          </a:ln>
          <a:effectLst>
            <a:softEdge rad="635000"/>
          </a:effectLst>
        </p:spPr>
      </p:pic>
      <p:pic>
        <p:nvPicPr>
          <p:cNvPr id="10" name="Obraz 9" descr="15-001 (1).jpg"/>
          <p:cNvPicPr>
            <a:picLocks noChangeAspect="1"/>
          </p:cNvPicPr>
          <p:nvPr/>
        </p:nvPicPr>
        <p:blipFill>
          <a:blip r:embed="rId5" cstate="print"/>
          <a:srcRect b="16620"/>
          <a:stretch>
            <a:fillRect/>
          </a:stretch>
        </p:blipFill>
        <p:spPr>
          <a:xfrm>
            <a:off x="3275856" y="4653136"/>
            <a:ext cx="7515009" cy="2204864"/>
          </a:xfrm>
          <a:prstGeom prst="rect">
            <a:avLst/>
          </a:prstGeom>
          <a:ln>
            <a:noFill/>
          </a:ln>
          <a:effectLst>
            <a:softEdge rad="635000"/>
          </a:effectLst>
        </p:spPr>
      </p:pic>
      <p:pic>
        <p:nvPicPr>
          <p:cNvPr id="11" name="Obraz 10" descr="DSC05955.JPG"/>
          <p:cNvPicPr>
            <a:picLocks noChangeAspect="1"/>
          </p:cNvPicPr>
          <p:nvPr/>
        </p:nvPicPr>
        <p:blipFill>
          <a:blip r:embed="rId6" cstate="print"/>
          <a:stretch>
            <a:fillRect/>
          </a:stretch>
        </p:blipFill>
        <p:spPr>
          <a:xfrm>
            <a:off x="4383179" y="2276872"/>
            <a:ext cx="4760821" cy="3168352"/>
          </a:xfrm>
          <a:prstGeom prst="rect">
            <a:avLst/>
          </a:prstGeom>
          <a:effectLst>
            <a:softEdge rad="635000"/>
          </a:effectLst>
        </p:spPr>
      </p:pic>
      <p:sp>
        <p:nvSpPr>
          <p:cNvPr id="8" name="UTurnArrow">
            <a:hlinkClick r:id="rId7"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3" presetClass="entr" presetSubtype="16"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2996952"/>
            <a:ext cx="8229600" cy="33123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indent="355600" algn="just">
              <a:buNone/>
            </a:pPr>
            <a:r>
              <a:rPr lang="pl-PL"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ebuchet MS"/>
              </a:rPr>
              <a:t>Odnawialne Źródła Energii OŹE</a:t>
            </a:r>
            <a:r>
              <a:rPr lang="pl-PL"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ebuchet MS"/>
              </a:rPr>
              <a:t> – </a:t>
            </a:r>
            <a:r>
              <a:rPr lang="pl-P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ebuchet MS"/>
              </a:rPr>
              <a:t>to źródła, których wykorzystywanie nie wiąże się z długofalowym zmniejszaniem zasobów a ich pozyskiwanie wiąże się z brakiem lub bardzo niskim negatywnym oddziaływaniem na środowisko.</a:t>
            </a:r>
            <a:endParaRPr lang="pl-PL"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ebuchet MS"/>
            </a:endParaRPr>
          </a:p>
        </p:txBody>
      </p:sp>
      <p:sp>
        <p:nvSpPr>
          <p:cNvPr id="2" name="Tytuł 1"/>
          <p:cNvSpPr>
            <a:spLocks noGrp="1"/>
          </p:cNvSpPr>
          <p:nvPr>
            <p:ph type="title"/>
          </p:nvPr>
        </p:nvSpPr>
        <p:spPr>
          <a:xfrm>
            <a:off x="539552" y="836712"/>
            <a:ext cx="8229600" cy="1143000"/>
          </a:xfrm>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pl-PL" sz="5400" b="1" i="1" dirty="0" smtClean="0">
                <a:solidFill>
                  <a:srgbClr val="FFC000"/>
                </a:solidFill>
                <a:effectLst>
                  <a:outerShdw blurRad="38100" dist="38100" dir="2700000" algn="tl">
                    <a:srgbClr val="000000">
                      <a:alpha val="43137"/>
                    </a:srgbClr>
                  </a:outerShdw>
                </a:effectLst>
                <a:latin typeface="Bookman Old Style" pitchFamily="18" charset="0"/>
              </a:rPr>
              <a:t>Czym są odnawialne źródła energii</a:t>
            </a:r>
            <a:endParaRPr lang="pl-PL" sz="5400" b="1" i="1"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4" name="UTurnArrow">
            <a:hlinkClick r:id="rId2" action="ppaction://hlinksldjump"/>
          </p:cNvPr>
          <p:cNvSpPr>
            <a:spLocks noEditPoints="1" noChangeArrowheads="1"/>
          </p:cNvSpPr>
          <p:nvPr/>
        </p:nvSpPr>
        <p:spPr bwMode="auto">
          <a:xfrm>
            <a:off x="8100392" y="5877272"/>
            <a:ext cx="792088" cy="691530"/>
          </a:xfrm>
          <a:custGeom>
            <a:avLst/>
            <a:gdLst>
              <a:gd name="G0" fmla="+- 0 0 0"/>
              <a:gd name="G1" fmla="+- 5574 0 0"/>
              <a:gd name="G2" fmla="*/ 5574 1 2"/>
              <a:gd name="G3" fmla="*/ 9725 1 2"/>
              <a:gd name="G4" fmla="+- 10800 G3 G2"/>
              <a:gd name="G5" fmla="+- 10800 G3 0"/>
              <a:gd name="G6" fmla="+- G5 G2 0"/>
              <a:gd name="G7" fmla="*/ G6 1 2"/>
              <a:gd name="G8" fmla="+- 9725 0 0"/>
              <a:gd name="G9" fmla="+- 21600 0 5574"/>
              <a:gd name="G10" fmla="+- 21600 0 9725"/>
              <a:gd name="G11" fmla="min G10 8691"/>
              <a:gd name="G12" fmla="+- 8826 0 0"/>
              <a:gd name="G13" fmla="+- 14865 0 5975"/>
              <a:gd name="G14" fmla="+- 14865 0 0"/>
              <a:gd name="G15" fmla="*/ 5574 5842 6110"/>
              <a:gd name="G16" fmla="+- 8826 1350 0"/>
              <a:gd name="G17" fmla="+- 8310 0 G15"/>
              <a:gd name="G18" fmla="*/ G17 G7 8310"/>
              <a:gd name="G19" fmla="+- 5574 G18 0"/>
              <a:gd name="G20" fmla="+- G4 0 G18"/>
              <a:gd name="T0" fmla="*/ 9225 w 21600"/>
              <a:gd name="T1" fmla="*/ 0 h 21600"/>
              <a:gd name="T2" fmla="*/ 2787 w 21600"/>
              <a:gd name="T3" fmla="*/ 21600 h 21600"/>
              <a:gd name="T4" fmla="*/ 9725 w 21600"/>
              <a:gd name="T5" fmla="*/ 8826 h 21600"/>
              <a:gd name="T6" fmla="*/ 15663 w 21600"/>
              <a:gd name="T7" fmla="*/ 14865 h 21600"/>
              <a:gd name="T8" fmla="*/ 21600 w 21600"/>
              <a:gd name="T9" fmla="*/ 8826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14865"/>
                </a:moveTo>
                <a:lnTo>
                  <a:pt x="21600" y="8826"/>
                </a:lnTo>
                <a:lnTo>
                  <a:pt x="18450" y="8826"/>
                </a:lnTo>
                <a:lnTo>
                  <a:pt x="18450" y="8310"/>
                </a:lnTo>
                <a:cubicBezTo>
                  <a:pt x="18450" y="3721"/>
                  <a:pt x="14320" y="0"/>
                  <a:pt x="9225" y="0"/>
                </a:cubicBezTo>
                <a:cubicBezTo>
                  <a:pt x="4130" y="0"/>
                  <a:pt x="0" y="3799"/>
                  <a:pt x="0" y="8485"/>
                </a:cubicBezTo>
                <a:lnTo>
                  <a:pt x="0" y="21600"/>
                </a:lnTo>
                <a:lnTo>
                  <a:pt x="5574" y="21600"/>
                </a:lnTo>
                <a:lnTo>
                  <a:pt x="5574" y="8310"/>
                </a:lnTo>
                <a:cubicBezTo>
                  <a:pt x="5574" y="6664"/>
                  <a:pt x="7055" y="5330"/>
                  <a:pt x="8882" y="5330"/>
                </a:cubicBezTo>
                <a:lnTo>
                  <a:pt x="9568" y="5330"/>
                </a:lnTo>
                <a:cubicBezTo>
                  <a:pt x="11395" y="5330"/>
                  <a:pt x="12876" y="6664"/>
                  <a:pt x="12876" y="8310"/>
                </a:cubicBezTo>
                <a:lnTo>
                  <a:pt x="12876" y="8826"/>
                </a:lnTo>
                <a:lnTo>
                  <a:pt x="9725" y="8826"/>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1476</TotalTime>
  <Words>2265</Words>
  <Application>Microsoft Office PowerPoint</Application>
  <PresentationFormat>Pokaz na ekranie (4:3)</PresentationFormat>
  <Paragraphs>423</Paragraphs>
  <Slides>60</Slides>
  <Notes>2</Notes>
  <HiddenSlides>0</HiddenSlides>
  <MMClips>0</MMClips>
  <ScaleCrop>false</ScaleCrop>
  <HeadingPairs>
    <vt:vector size="4" baseType="variant">
      <vt:variant>
        <vt:lpstr>Motyw</vt:lpstr>
      </vt:variant>
      <vt:variant>
        <vt:i4>1</vt:i4>
      </vt:variant>
      <vt:variant>
        <vt:lpstr>Tytuły slajdów</vt:lpstr>
      </vt:variant>
      <vt:variant>
        <vt:i4>60</vt:i4>
      </vt:variant>
    </vt:vector>
  </HeadingPairs>
  <TitlesOfParts>
    <vt:vector size="61" baseType="lpstr">
      <vt:lpstr>Motyw pakietu Office</vt:lpstr>
      <vt:lpstr> Praca konkursowa   ,,Odnawialne źródła energii wokół naszej szkoły”  „Droga do źródeł”</vt:lpstr>
      <vt:lpstr>Centrum Kształcenia Zawodowego  i Ustawicznego w Złotowie –  Szkoła w Jastrowiu </vt:lpstr>
      <vt:lpstr>Slajd 3</vt:lpstr>
      <vt:lpstr>Slajd 4</vt:lpstr>
      <vt:lpstr>Cel projektu konkursowego  ,,Odnawialne źródła energii wokół naszej szkoły”  </vt:lpstr>
      <vt:lpstr>Slajd 6</vt:lpstr>
      <vt:lpstr>Realizacja projektu  ,,Odnawialne źródła energii wokół naszej szkoły” w Jastrowiu</vt:lpstr>
      <vt:lpstr>Odnawialne źródła energii</vt:lpstr>
      <vt:lpstr>Czym są odnawialne źródła energii</vt:lpstr>
      <vt:lpstr>Slajd 10</vt:lpstr>
      <vt:lpstr>Slajd 11</vt:lpstr>
      <vt:lpstr>Energia słoneczna </vt:lpstr>
      <vt:lpstr>Energia wiatru </vt:lpstr>
      <vt:lpstr>Budowa wiatraka</vt:lpstr>
      <vt:lpstr>Energia geotermalna </vt:lpstr>
      <vt:lpstr>Biomasa </vt:lpstr>
      <vt:lpstr>Slajd 17</vt:lpstr>
      <vt:lpstr>Biogaz </vt:lpstr>
      <vt:lpstr>Energia prądów morskich, pływów i falowania </vt:lpstr>
      <vt:lpstr>Energia spadku wód</vt:lpstr>
      <vt:lpstr>Slajd 21</vt:lpstr>
      <vt:lpstr>2. Eksperyment chemiczny – otrzymywanie i wykorzystywanie wodoru</vt:lpstr>
      <vt:lpstr>Slajd 23</vt:lpstr>
      <vt:lpstr>3. SZLAK ODNAWIALNYCH ŹRÓDEŁ ENERGII: elektrownie wodne na rzece Gwdzie, solary słoneczne , wiatraki</vt:lpstr>
      <vt:lpstr>Slajd 25</vt:lpstr>
      <vt:lpstr>I etap – elektrownie wodne na rzece Gwdzie</vt:lpstr>
      <vt:lpstr>Elektrownia wodna w Podgajach</vt:lpstr>
      <vt:lpstr>Slajd 28</vt:lpstr>
      <vt:lpstr>Slajd 29</vt:lpstr>
      <vt:lpstr>Elektrownia wodna w Jastrowiu</vt:lpstr>
      <vt:lpstr>Slajd 31</vt:lpstr>
      <vt:lpstr>II etap     Solary słoneczne</vt:lpstr>
      <vt:lpstr>Slajd 33</vt:lpstr>
      <vt:lpstr>Slajd 34</vt:lpstr>
      <vt:lpstr>Kolektory solarne – rurowe typu Veelman Solar Power Heat Pipe - Okonek</vt:lpstr>
      <vt:lpstr>Slajd 36</vt:lpstr>
      <vt:lpstr>Slajd 37</vt:lpstr>
      <vt:lpstr>Sygnalizacja świetlna</vt:lpstr>
      <vt:lpstr>III etap Energia wiatrowa- wiatrak w Górznej schemat napędów</vt:lpstr>
      <vt:lpstr>Sterowanie siłowni wiatrowej</vt:lpstr>
      <vt:lpstr>Slajd 41</vt:lpstr>
      <vt:lpstr>Zajęcia laboratoryjne dla uczniów naszej szkoły</vt:lpstr>
      <vt:lpstr>Energia słoneczna</vt:lpstr>
      <vt:lpstr>Slajd 44</vt:lpstr>
      <vt:lpstr>Energia wiatrowa</vt:lpstr>
      <vt:lpstr>Slajd 46</vt:lpstr>
      <vt:lpstr>Energia wodoru</vt:lpstr>
      <vt:lpstr>Slajd 48</vt:lpstr>
      <vt:lpstr>Kamera termowizyjna</vt:lpstr>
      <vt:lpstr>Slajd 50</vt:lpstr>
      <vt:lpstr>Slajd 51</vt:lpstr>
      <vt:lpstr>Slajd 52</vt:lpstr>
      <vt:lpstr>Podsumowanie projektu </vt:lpstr>
      <vt:lpstr>Slajd 54</vt:lpstr>
      <vt:lpstr>Slajd 55</vt:lpstr>
      <vt:lpstr>Slajd 56</vt:lpstr>
      <vt:lpstr>Slajd 57</vt:lpstr>
      <vt:lpstr>Slajd 58</vt:lpstr>
      <vt:lpstr>Slajd 59</vt:lpstr>
      <vt:lpstr>Slajd 60</vt:lpstr>
    </vt:vector>
  </TitlesOfParts>
  <Company>Acer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Praca konkursowa  ,,Odnawialne źródła energii wokół naszej szkoły”</dc:title>
  <dc:creator>User</dc:creator>
  <cp:lastModifiedBy>ZST</cp:lastModifiedBy>
  <cp:revision>146</cp:revision>
  <dcterms:created xsi:type="dcterms:W3CDTF">2013-03-30T16:53:37Z</dcterms:created>
  <dcterms:modified xsi:type="dcterms:W3CDTF">2013-04-05T07:49:40Z</dcterms:modified>
</cp:coreProperties>
</file>